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82" r:id="rId4"/>
    <p:sldId id="284" r:id="rId5"/>
    <p:sldId id="285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2FC16A-8877-48DB-927F-3650B3BDD013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EC5CB5E5-BF38-4FAD-92E7-B66E8C5CB1C1}">
      <dgm:prSet custT="1"/>
      <dgm:spPr/>
      <dgm:t>
        <a:bodyPr/>
        <a:lstStyle/>
        <a:p>
          <a:r>
            <a:rPr lang="nl-NL" sz="1400" dirty="0"/>
            <a:t>1- Mensen dienen  daadwerkelijk in staat te worden gesteld om reële keuzes te maken voor het leven dat ze waardevol vinden.</a:t>
          </a:r>
        </a:p>
      </dgm:t>
    </dgm:pt>
    <dgm:pt modelId="{D9633249-98B8-4D67-A470-F68CBE592DB6}" type="parTrans" cxnId="{DBC1B7E6-F416-4F7A-9603-1D385F3A7BE8}">
      <dgm:prSet/>
      <dgm:spPr/>
      <dgm:t>
        <a:bodyPr/>
        <a:lstStyle/>
        <a:p>
          <a:endParaRPr lang="nl-NL"/>
        </a:p>
      </dgm:t>
    </dgm:pt>
    <dgm:pt modelId="{837C5099-CB7A-42BE-A5F6-2E916038EB9B}" type="sibTrans" cxnId="{DBC1B7E6-F416-4F7A-9603-1D385F3A7BE8}">
      <dgm:prSet/>
      <dgm:spPr/>
      <dgm:t>
        <a:bodyPr/>
        <a:lstStyle/>
        <a:p>
          <a:endParaRPr lang="nl-NL"/>
        </a:p>
      </dgm:t>
    </dgm:pt>
    <dgm:pt modelId="{6A8A3717-0E3B-436C-B6A8-0443B3474C26}">
      <dgm:prSet custT="1"/>
      <dgm:spPr/>
      <dgm:t>
        <a:bodyPr/>
        <a:lstStyle/>
        <a:p>
          <a:r>
            <a:rPr lang="nl-NL" sz="1200" dirty="0"/>
            <a:t>2-  Voor de sociale professional is het van belang om naast oog voor de persoonlijke context ook oog te hebben voor de sociale en omgevingscontext. </a:t>
          </a:r>
        </a:p>
      </dgm:t>
    </dgm:pt>
    <dgm:pt modelId="{ECFCC390-31F8-4D3D-96AE-5A1E433CA923}" type="parTrans" cxnId="{39536C1F-0FD8-48B1-AE7B-1CC55B114A18}">
      <dgm:prSet/>
      <dgm:spPr/>
      <dgm:t>
        <a:bodyPr/>
        <a:lstStyle/>
        <a:p>
          <a:endParaRPr lang="nl-NL"/>
        </a:p>
      </dgm:t>
    </dgm:pt>
    <dgm:pt modelId="{B02ABE8D-041B-437E-920A-6459A88CAAEF}" type="sibTrans" cxnId="{39536C1F-0FD8-48B1-AE7B-1CC55B114A18}">
      <dgm:prSet/>
      <dgm:spPr/>
      <dgm:t>
        <a:bodyPr/>
        <a:lstStyle/>
        <a:p>
          <a:endParaRPr lang="nl-NL"/>
        </a:p>
      </dgm:t>
    </dgm:pt>
    <dgm:pt modelId="{9BA7EB4A-431F-42EF-9BF8-92991C571387}">
      <dgm:prSet custT="1"/>
      <dgm:spPr/>
      <dgm:t>
        <a:bodyPr/>
        <a:lstStyle/>
        <a:p>
          <a:r>
            <a:rPr lang="nl-NL" sz="1200" dirty="0"/>
            <a:t>3-Sociale professionals dienen altijd uit te gaan van de moge- lijkheden en rekening te houden met de onmogelijkheden van mensen en staan daarmee voor een positieve benadering. </a:t>
          </a:r>
        </a:p>
      </dgm:t>
    </dgm:pt>
    <dgm:pt modelId="{16EB468E-792B-4646-8FC1-CC5A8C0C0210}" type="parTrans" cxnId="{22188B2B-0B5B-4959-A654-6DF56386A395}">
      <dgm:prSet/>
      <dgm:spPr/>
      <dgm:t>
        <a:bodyPr/>
        <a:lstStyle/>
        <a:p>
          <a:endParaRPr lang="nl-NL"/>
        </a:p>
      </dgm:t>
    </dgm:pt>
    <dgm:pt modelId="{5FAD1479-5AF1-4851-B3A1-FCF7C7485A1D}" type="sibTrans" cxnId="{22188B2B-0B5B-4959-A654-6DF56386A395}">
      <dgm:prSet/>
      <dgm:spPr/>
      <dgm:t>
        <a:bodyPr/>
        <a:lstStyle/>
        <a:p>
          <a:endParaRPr lang="nl-NL"/>
        </a:p>
      </dgm:t>
    </dgm:pt>
    <dgm:pt modelId="{78A3A52B-DAC0-4420-9481-6CD9F2586F35}" type="pres">
      <dgm:prSet presAssocID="{452FC16A-8877-48DB-927F-3650B3BDD013}" presName="compositeShape" presStyleCnt="0">
        <dgm:presLayoutVars>
          <dgm:dir/>
          <dgm:resizeHandles/>
        </dgm:presLayoutVars>
      </dgm:prSet>
      <dgm:spPr/>
    </dgm:pt>
    <dgm:pt modelId="{B5A307B9-C818-4A44-9847-524D2236C1E8}" type="pres">
      <dgm:prSet presAssocID="{452FC16A-8877-48DB-927F-3650B3BDD013}" presName="pyramid" presStyleLbl="node1" presStyleIdx="0" presStyleCnt="1"/>
      <dgm:spPr/>
    </dgm:pt>
    <dgm:pt modelId="{1640C4E1-E34D-425E-8316-EFF26CDED8EB}" type="pres">
      <dgm:prSet presAssocID="{452FC16A-8877-48DB-927F-3650B3BDD013}" presName="theList" presStyleCnt="0"/>
      <dgm:spPr/>
    </dgm:pt>
    <dgm:pt modelId="{E713BC6D-E303-4363-AC10-0E2F0CAA22DF}" type="pres">
      <dgm:prSet presAssocID="{EC5CB5E5-BF38-4FAD-92E7-B66E8C5CB1C1}" presName="aNode" presStyleLbl="fgAcc1" presStyleIdx="0" presStyleCnt="3" custLinFactY="-9238" custLinFactNeighborX="-69275" custLinFactNeighborY="-100000">
        <dgm:presLayoutVars>
          <dgm:bulletEnabled val="1"/>
        </dgm:presLayoutVars>
      </dgm:prSet>
      <dgm:spPr/>
    </dgm:pt>
    <dgm:pt modelId="{EBAC601E-E0E8-468F-B77B-F418B31B2C32}" type="pres">
      <dgm:prSet presAssocID="{EC5CB5E5-BF38-4FAD-92E7-B66E8C5CB1C1}" presName="aSpace" presStyleCnt="0"/>
      <dgm:spPr/>
    </dgm:pt>
    <dgm:pt modelId="{C62A8E79-589F-4DB3-9A5C-7E0B80638921}" type="pres">
      <dgm:prSet presAssocID="{6A8A3717-0E3B-436C-B6A8-0443B3474C26}" presName="aNode" presStyleLbl="fgAcc1" presStyleIdx="1" presStyleCnt="3" custLinFactNeighborX="-5915" custLinFactNeighborY="87180">
        <dgm:presLayoutVars>
          <dgm:bulletEnabled val="1"/>
        </dgm:presLayoutVars>
      </dgm:prSet>
      <dgm:spPr/>
    </dgm:pt>
    <dgm:pt modelId="{D1884134-AFE2-47E8-A234-1EBFEA33CABA}" type="pres">
      <dgm:prSet presAssocID="{6A8A3717-0E3B-436C-B6A8-0443B3474C26}" presName="aSpace" presStyleCnt="0"/>
      <dgm:spPr/>
    </dgm:pt>
    <dgm:pt modelId="{2666BF0A-48D8-47A9-BF4B-10B055D357EB}" type="pres">
      <dgm:prSet presAssocID="{9BA7EB4A-431F-42EF-9BF8-92991C571387}" presName="aNode" presStyleLbl="fgAcc1" presStyleIdx="2" presStyleCnt="3" custLinFactY="20666" custLinFactNeighborX="-62697" custLinFactNeighborY="100000">
        <dgm:presLayoutVars>
          <dgm:bulletEnabled val="1"/>
        </dgm:presLayoutVars>
      </dgm:prSet>
      <dgm:spPr/>
    </dgm:pt>
    <dgm:pt modelId="{A942226B-D64E-4245-AF00-0E4E68FD9584}" type="pres">
      <dgm:prSet presAssocID="{9BA7EB4A-431F-42EF-9BF8-92991C571387}" presName="aSpace" presStyleCnt="0"/>
      <dgm:spPr/>
    </dgm:pt>
  </dgm:ptLst>
  <dgm:cxnLst>
    <dgm:cxn modelId="{39536C1F-0FD8-48B1-AE7B-1CC55B114A18}" srcId="{452FC16A-8877-48DB-927F-3650B3BDD013}" destId="{6A8A3717-0E3B-436C-B6A8-0443B3474C26}" srcOrd="1" destOrd="0" parTransId="{ECFCC390-31F8-4D3D-96AE-5A1E433CA923}" sibTransId="{B02ABE8D-041B-437E-920A-6459A88CAAEF}"/>
    <dgm:cxn modelId="{22188B2B-0B5B-4959-A654-6DF56386A395}" srcId="{452FC16A-8877-48DB-927F-3650B3BDD013}" destId="{9BA7EB4A-431F-42EF-9BF8-92991C571387}" srcOrd="2" destOrd="0" parTransId="{16EB468E-792B-4646-8FC1-CC5A8C0C0210}" sibTransId="{5FAD1479-5AF1-4851-B3A1-FCF7C7485A1D}"/>
    <dgm:cxn modelId="{3CDAA56C-9397-4769-9B96-10225BAE99B0}" type="presOf" srcId="{9BA7EB4A-431F-42EF-9BF8-92991C571387}" destId="{2666BF0A-48D8-47A9-BF4B-10B055D357EB}" srcOrd="0" destOrd="0" presId="urn:microsoft.com/office/officeart/2005/8/layout/pyramid2"/>
    <dgm:cxn modelId="{31D6D37B-EB6D-4E7E-B9A0-C37F20904986}" type="presOf" srcId="{452FC16A-8877-48DB-927F-3650B3BDD013}" destId="{78A3A52B-DAC0-4420-9481-6CD9F2586F35}" srcOrd="0" destOrd="0" presId="urn:microsoft.com/office/officeart/2005/8/layout/pyramid2"/>
    <dgm:cxn modelId="{3D00F09B-A097-420F-A427-F4AA4149E969}" type="presOf" srcId="{EC5CB5E5-BF38-4FAD-92E7-B66E8C5CB1C1}" destId="{E713BC6D-E303-4363-AC10-0E2F0CAA22DF}" srcOrd="0" destOrd="0" presId="urn:microsoft.com/office/officeart/2005/8/layout/pyramid2"/>
    <dgm:cxn modelId="{E57B5BBC-09A2-4BDB-8891-C293EA39B140}" type="presOf" srcId="{6A8A3717-0E3B-436C-B6A8-0443B3474C26}" destId="{C62A8E79-589F-4DB3-9A5C-7E0B80638921}" srcOrd="0" destOrd="0" presId="urn:microsoft.com/office/officeart/2005/8/layout/pyramid2"/>
    <dgm:cxn modelId="{DBC1B7E6-F416-4F7A-9603-1D385F3A7BE8}" srcId="{452FC16A-8877-48DB-927F-3650B3BDD013}" destId="{EC5CB5E5-BF38-4FAD-92E7-B66E8C5CB1C1}" srcOrd="0" destOrd="0" parTransId="{D9633249-98B8-4D67-A470-F68CBE592DB6}" sibTransId="{837C5099-CB7A-42BE-A5F6-2E916038EB9B}"/>
    <dgm:cxn modelId="{32ADA229-C482-4076-A7A9-46F2D8426890}" type="presParOf" srcId="{78A3A52B-DAC0-4420-9481-6CD9F2586F35}" destId="{B5A307B9-C818-4A44-9847-524D2236C1E8}" srcOrd="0" destOrd="0" presId="urn:microsoft.com/office/officeart/2005/8/layout/pyramid2"/>
    <dgm:cxn modelId="{D926DBA5-84CF-4A98-AAEC-D47FB49F96D4}" type="presParOf" srcId="{78A3A52B-DAC0-4420-9481-6CD9F2586F35}" destId="{1640C4E1-E34D-425E-8316-EFF26CDED8EB}" srcOrd="1" destOrd="0" presId="urn:microsoft.com/office/officeart/2005/8/layout/pyramid2"/>
    <dgm:cxn modelId="{32C063E3-16CF-4386-B696-4C59EECEE15B}" type="presParOf" srcId="{1640C4E1-E34D-425E-8316-EFF26CDED8EB}" destId="{E713BC6D-E303-4363-AC10-0E2F0CAA22DF}" srcOrd="0" destOrd="0" presId="urn:microsoft.com/office/officeart/2005/8/layout/pyramid2"/>
    <dgm:cxn modelId="{3C4EACA1-A45E-432E-9750-329B0FA36F31}" type="presParOf" srcId="{1640C4E1-E34D-425E-8316-EFF26CDED8EB}" destId="{EBAC601E-E0E8-468F-B77B-F418B31B2C32}" srcOrd="1" destOrd="0" presId="urn:microsoft.com/office/officeart/2005/8/layout/pyramid2"/>
    <dgm:cxn modelId="{F6148F2C-712E-4261-9D43-D6CF9F17C700}" type="presParOf" srcId="{1640C4E1-E34D-425E-8316-EFF26CDED8EB}" destId="{C62A8E79-589F-4DB3-9A5C-7E0B80638921}" srcOrd="2" destOrd="0" presId="urn:microsoft.com/office/officeart/2005/8/layout/pyramid2"/>
    <dgm:cxn modelId="{0F1C1D76-4292-4C66-A7B1-A1E11A8CCF29}" type="presParOf" srcId="{1640C4E1-E34D-425E-8316-EFF26CDED8EB}" destId="{D1884134-AFE2-47E8-A234-1EBFEA33CABA}" srcOrd="3" destOrd="0" presId="urn:microsoft.com/office/officeart/2005/8/layout/pyramid2"/>
    <dgm:cxn modelId="{6C20C651-6120-4A96-82B3-636ED0B8F6FB}" type="presParOf" srcId="{1640C4E1-E34D-425E-8316-EFF26CDED8EB}" destId="{2666BF0A-48D8-47A9-BF4B-10B055D357EB}" srcOrd="4" destOrd="0" presId="urn:microsoft.com/office/officeart/2005/8/layout/pyramid2"/>
    <dgm:cxn modelId="{915C23BB-B1A7-4D5F-A330-FF7DD493E58A}" type="presParOf" srcId="{1640C4E1-E34D-425E-8316-EFF26CDED8EB}" destId="{A942226B-D64E-4245-AF00-0E4E68FD9584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2426E9-FE17-47F6-AE07-0243D947C8B1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493A4BDA-C2FF-47D7-9C15-94D5FB7300FB}">
      <dgm:prSet custT="1"/>
      <dgm:spPr/>
      <dgm:t>
        <a:bodyPr/>
        <a:lstStyle/>
        <a:p>
          <a:r>
            <a:rPr lang="nl-NL" sz="1400" dirty="0"/>
            <a:t>4- Sociale professionals dienen uit te gaan van een holistische en meervoudige benadering van het welzijn van mensen. </a:t>
          </a:r>
        </a:p>
      </dgm:t>
    </dgm:pt>
    <dgm:pt modelId="{30CC070C-D8E5-4181-BDE9-CBB9CC55ABFC}" type="parTrans" cxnId="{1C1FC76D-5727-443A-BF99-0F67F1A7EB94}">
      <dgm:prSet/>
      <dgm:spPr/>
      <dgm:t>
        <a:bodyPr/>
        <a:lstStyle/>
        <a:p>
          <a:endParaRPr lang="nl-NL"/>
        </a:p>
      </dgm:t>
    </dgm:pt>
    <dgm:pt modelId="{EDC9EBF1-8755-421F-9A7B-3E7406FFFDA9}" type="sibTrans" cxnId="{1C1FC76D-5727-443A-BF99-0F67F1A7EB94}">
      <dgm:prSet/>
      <dgm:spPr/>
      <dgm:t>
        <a:bodyPr/>
        <a:lstStyle/>
        <a:p>
          <a:endParaRPr lang="nl-NL"/>
        </a:p>
      </dgm:t>
    </dgm:pt>
    <dgm:pt modelId="{06A410AA-87E1-4887-9BFF-994D4E055DAC}">
      <dgm:prSet custT="1"/>
      <dgm:spPr/>
      <dgm:t>
        <a:bodyPr/>
        <a:lstStyle/>
        <a:p>
          <a:r>
            <a:rPr lang="nl-NL" sz="1400" dirty="0"/>
            <a:t>5-De sociale professional kijkt bij het bevorderen van het welzijn van mensen ook naar mogelijkheden die buiten het eigen sociale domein liggen.</a:t>
          </a:r>
        </a:p>
      </dgm:t>
    </dgm:pt>
    <dgm:pt modelId="{BB49C3C0-1D88-4887-915E-642313548D93}" type="parTrans" cxnId="{C6645E11-6434-4115-B43F-6A7AF9AA631D}">
      <dgm:prSet/>
      <dgm:spPr/>
      <dgm:t>
        <a:bodyPr/>
        <a:lstStyle/>
        <a:p>
          <a:endParaRPr lang="nl-NL"/>
        </a:p>
      </dgm:t>
    </dgm:pt>
    <dgm:pt modelId="{59F2B22B-CA45-48EB-A3D4-50E4281361BC}" type="sibTrans" cxnId="{C6645E11-6434-4115-B43F-6A7AF9AA631D}">
      <dgm:prSet/>
      <dgm:spPr/>
      <dgm:t>
        <a:bodyPr/>
        <a:lstStyle/>
        <a:p>
          <a:endParaRPr lang="nl-NL"/>
        </a:p>
      </dgm:t>
    </dgm:pt>
    <dgm:pt modelId="{31728086-676A-494B-8A5A-366E40CFD45C}">
      <dgm:prSet custT="1"/>
      <dgm:spPr/>
      <dgm:t>
        <a:bodyPr/>
        <a:lstStyle/>
        <a:p>
          <a:pPr>
            <a:lnSpc>
              <a:spcPct val="80000"/>
            </a:lnSpc>
            <a:spcAft>
              <a:spcPts val="0"/>
            </a:spcAft>
          </a:pPr>
          <a:r>
            <a:rPr lang="nl-NL" sz="1400" dirty="0"/>
            <a:t>6-De maatschappij zo inrichten of aanpassen dat faciliteiten aanwezig, toegankelijk en toe- reikend zijn voor mensen, voor het verzilveren van kansen en mogelijkheden.</a:t>
          </a:r>
        </a:p>
      </dgm:t>
    </dgm:pt>
    <dgm:pt modelId="{C524CA63-4D72-404F-A11B-DD1B531412C2}" type="parTrans" cxnId="{BC793418-F0DF-4D40-BC73-5CCD520EB255}">
      <dgm:prSet/>
      <dgm:spPr/>
      <dgm:t>
        <a:bodyPr/>
        <a:lstStyle/>
        <a:p>
          <a:endParaRPr lang="nl-NL"/>
        </a:p>
      </dgm:t>
    </dgm:pt>
    <dgm:pt modelId="{2D33A50C-3050-4D09-B0C1-11837060AA67}" type="sibTrans" cxnId="{BC793418-F0DF-4D40-BC73-5CCD520EB255}">
      <dgm:prSet/>
      <dgm:spPr/>
      <dgm:t>
        <a:bodyPr/>
        <a:lstStyle/>
        <a:p>
          <a:endParaRPr lang="nl-NL"/>
        </a:p>
      </dgm:t>
    </dgm:pt>
    <dgm:pt modelId="{33D8A7CA-3252-431A-8514-3E023D2977B4}">
      <dgm:prSet custT="1"/>
      <dgm:spPr/>
      <dgm:t>
        <a:bodyPr/>
        <a:lstStyle/>
        <a:p>
          <a:r>
            <a:rPr lang="nl-NL" sz="1400" dirty="0"/>
            <a:t>7-Inspiratie voor het curriculum van het sociaal onderwijs.</a:t>
          </a:r>
        </a:p>
      </dgm:t>
    </dgm:pt>
    <dgm:pt modelId="{B9ACDDDC-EF41-48CC-8DEA-7C5F9C1FCF7F}" type="parTrans" cxnId="{9637A59E-72EC-43DE-AE18-472952673CE5}">
      <dgm:prSet/>
      <dgm:spPr/>
      <dgm:t>
        <a:bodyPr/>
        <a:lstStyle/>
        <a:p>
          <a:endParaRPr lang="nl-NL"/>
        </a:p>
      </dgm:t>
    </dgm:pt>
    <dgm:pt modelId="{A506320A-986E-4FE3-A0DF-765094898473}" type="sibTrans" cxnId="{9637A59E-72EC-43DE-AE18-472952673CE5}">
      <dgm:prSet/>
      <dgm:spPr/>
      <dgm:t>
        <a:bodyPr/>
        <a:lstStyle/>
        <a:p>
          <a:endParaRPr lang="nl-NL"/>
        </a:p>
      </dgm:t>
    </dgm:pt>
    <dgm:pt modelId="{C79F11C4-4626-4D6F-9FB8-EAEA9B9772EF}" type="pres">
      <dgm:prSet presAssocID="{E22426E9-FE17-47F6-AE07-0243D947C8B1}" presName="compositeShape" presStyleCnt="0">
        <dgm:presLayoutVars>
          <dgm:dir/>
          <dgm:resizeHandles/>
        </dgm:presLayoutVars>
      </dgm:prSet>
      <dgm:spPr/>
    </dgm:pt>
    <dgm:pt modelId="{03586A63-5EED-4BC5-902F-97EFEDA2BD76}" type="pres">
      <dgm:prSet presAssocID="{E22426E9-FE17-47F6-AE07-0243D947C8B1}" presName="pyramid" presStyleLbl="node1" presStyleIdx="0" presStyleCnt="1"/>
      <dgm:spPr/>
    </dgm:pt>
    <dgm:pt modelId="{25087312-F9EF-4587-9089-C90404472D1C}" type="pres">
      <dgm:prSet presAssocID="{E22426E9-FE17-47F6-AE07-0243D947C8B1}" presName="theList" presStyleCnt="0"/>
      <dgm:spPr/>
    </dgm:pt>
    <dgm:pt modelId="{35D1E450-7E5F-4E6D-9F8D-FE871F450EC0}" type="pres">
      <dgm:prSet presAssocID="{493A4BDA-C2FF-47D7-9C15-94D5FB7300FB}" presName="aNode" presStyleLbl="fgAcc1" presStyleIdx="0" presStyleCnt="4" custLinFactX="-90595" custLinFactY="-83531" custLinFactNeighborX="-100000" custLinFactNeighborY="-100000">
        <dgm:presLayoutVars>
          <dgm:bulletEnabled val="1"/>
        </dgm:presLayoutVars>
      </dgm:prSet>
      <dgm:spPr/>
    </dgm:pt>
    <dgm:pt modelId="{27DC68BF-3409-4C67-91DB-801362825A6B}" type="pres">
      <dgm:prSet presAssocID="{493A4BDA-C2FF-47D7-9C15-94D5FB7300FB}" presName="aSpace" presStyleCnt="0"/>
      <dgm:spPr/>
    </dgm:pt>
    <dgm:pt modelId="{F10B2440-7D4C-4CDD-8327-F07C680B1A02}" type="pres">
      <dgm:prSet presAssocID="{06A410AA-87E1-4887-9BFF-994D4E055DAC}" presName="aNode" presStyleLbl="fgAcc1" presStyleIdx="1" presStyleCnt="4" custLinFactY="-18483" custLinFactNeighborX="1387" custLinFactNeighborY="-100000">
        <dgm:presLayoutVars>
          <dgm:bulletEnabled val="1"/>
        </dgm:presLayoutVars>
      </dgm:prSet>
      <dgm:spPr/>
    </dgm:pt>
    <dgm:pt modelId="{B1CD09D5-BB34-4C01-A62D-F63C9DB01A2E}" type="pres">
      <dgm:prSet presAssocID="{06A410AA-87E1-4887-9BFF-994D4E055DAC}" presName="aSpace" presStyleCnt="0"/>
      <dgm:spPr/>
    </dgm:pt>
    <dgm:pt modelId="{A5199821-D5C0-4AAB-9798-90E116BB40AD}" type="pres">
      <dgm:prSet presAssocID="{31728086-676A-494B-8A5A-366E40CFD45C}" presName="aNode" presStyleLbl="fgAcc1" presStyleIdx="2" presStyleCnt="4" custLinFactY="-2872" custLinFactNeighborX="-53720" custLinFactNeighborY="-100000">
        <dgm:presLayoutVars>
          <dgm:bulletEnabled val="1"/>
        </dgm:presLayoutVars>
      </dgm:prSet>
      <dgm:spPr/>
    </dgm:pt>
    <dgm:pt modelId="{69E4E5E8-BBFC-4067-9AB6-CE00EC2127F1}" type="pres">
      <dgm:prSet presAssocID="{31728086-676A-494B-8A5A-366E40CFD45C}" presName="aSpace" presStyleCnt="0"/>
      <dgm:spPr/>
    </dgm:pt>
    <dgm:pt modelId="{A9591352-6002-475E-9E7B-536564E27247}" type="pres">
      <dgm:prSet presAssocID="{33D8A7CA-3252-431A-8514-3E023D2977B4}" presName="aNode" presStyleLbl="fgAcc1" presStyleIdx="3" presStyleCnt="4" custLinFactY="15296" custLinFactNeighborX="1387" custLinFactNeighborY="100000">
        <dgm:presLayoutVars>
          <dgm:bulletEnabled val="1"/>
        </dgm:presLayoutVars>
      </dgm:prSet>
      <dgm:spPr/>
    </dgm:pt>
    <dgm:pt modelId="{82803B66-9EC1-401E-A9E1-8E467E185620}" type="pres">
      <dgm:prSet presAssocID="{33D8A7CA-3252-431A-8514-3E023D2977B4}" presName="aSpace" presStyleCnt="0"/>
      <dgm:spPr/>
    </dgm:pt>
  </dgm:ptLst>
  <dgm:cxnLst>
    <dgm:cxn modelId="{6853270B-81C6-4B9D-8A68-ACDD8D74116A}" type="presOf" srcId="{06A410AA-87E1-4887-9BFF-994D4E055DAC}" destId="{F10B2440-7D4C-4CDD-8327-F07C680B1A02}" srcOrd="0" destOrd="0" presId="urn:microsoft.com/office/officeart/2005/8/layout/pyramid2"/>
    <dgm:cxn modelId="{C6645E11-6434-4115-B43F-6A7AF9AA631D}" srcId="{E22426E9-FE17-47F6-AE07-0243D947C8B1}" destId="{06A410AA-87E1-4887-9BFF-994D4E055DAC}" srcOrd="1" destOrd="0" parTransId="{BB49C3C0-1D88-4887-915E-642313548D93}" sibTransId="{59F2B22B-CA45-48EB-A3D4-50E4281361BC}"/>
    <dgm:cxn modelId="{BC793418-F0DF-4D40-BC73-5CCD520EB255}" srcId="{E22426E9-FE17-47F6-AE07-0243D947C8B1}" destId="{31728086-676A-494B-8A5A-366E40CFD45C}" srcOrd="2" destOrd="0" parTransId="{C524CA63-4D72-404F-A11B-DD1B531412C2}" sibTransId="{2D33A50C-3050-4D09-B0C1-11837060AA67}"/>
    <dgm:cxn modelId="{AD0BB543-63BC-43E4-867C-E8F776B0566C}" type="presOf" srcId="{33D8A7CA-3252-431A-8514-3E023D2977B4}" destId="{A9591352-6002-475E-9E7B-536564E27247}" srcOrd="0" destOrd="0" presId="urn:microsoft.com/office/officeart/2005/8/layout/pyramid2"/>
    <dgm:cxn modelId="{1C1FC76D-5727-443A-BF99-0F67F1A7EB94}" srcId="{E22426E9-FE17-47F6-AE07-0243D947C8B1}" destId="{493A4BDA-C2FF-47D7-9C15-94D5FB7300FB}" srcOrd="0" destOrd="0" parTransId="{30CC070C-D8E5-4181-BDE9-CBB9CC55ABFC}" sibTransId="{EDC9EBF1-8755-421F-9A7B-3E7406FFFDA9}"/>
    <dgm:cxn modelId="{D145A29D-19FE-4249-BE7F-E60E593C9451}" type="presOf" srcId="{E22426E9-FE17-47F6-AE07-0243D947C8B1}" destId="{C79F11C4-4626-4D6F-9FB8-EAEA9B9772EF}" srcOrd="0" destOrd="0" presId="urn:microsoft.com/office/officeart/2005/8/layout/pyramid2"/>
    <dgm:cxn modelId="{9637A59E-72EC-43DE-AE18-472952673CE5}" srcId="{E22426E9-FE17-47F6-AE07-0243D947C8B1}" destId="{33D8A7CA-3252-431A-8514-3E023D2977B4}" srcOrd="3" destOrd="0" parTransId="{B9ACDDDC-EF41-48CC-8DEA-7C5F9C1FCF7F}" sibTransId="{A506320A-986E-4FE3-A0DF-765094898473}"/>
    <dgm:cxn modelId="{3FE584A6-941D-4EDE-B472-B165E1B7E5E0}" type="presOf" srcId="{493A4BDA-C2FF-47D7-9C15-94D5FB7300FB}" destId="{35D1E450-7E5F-4E6D-9F8D-FE871F450EC0}" srcOrd="0" destOrd="0" presId="urn:microsoft.com/office/officeart/2005/8/layout/pyramid2"/>
    <dgm:cxn modelId="{A67B62BA-207C-4709-8471-6AF2D329F4DA}" type="presOf" srcId="{31728086-676A-494B-8A5A-366E40CFD45C}" destId="{A5199821-D5C0-4AAB-9798-90E116BB40AD}" srcOrd="0" destOrd="0" presId="urn:microsoft.com/office/officeart/2005/8/layout/pyramid2"/>
    <dgm:cxn modelId="{35F19ED4-C42E-437B-BC49-C4A98B914C05}" type="presParOf" srcId="{C79F11C4-4626-4D6F-9FB8-EAEA9B9772EF}" destId="{03586A63-5EED-4BC5-902F-97EFEDA2BD76}" srcOrd="0" destOrd="0" presId="urn:microsoft.com/office/officeart/2005/8/layout/pyramid2"/>
    <dgm:cxn modelId="{83BCBE6B-B25D-43DC-B508-9CA1F4072253}" type="presParOf" srcId="{C79F11C4-4626-4D6F-9FB8-EAEA9B9772EF}" destId="{25087312-F9EF-4587-9089-C90404472D1C}" srcOrd="1" destOrd="0" presId="urn:microsoft.com/office/officeart/2005/8/layout/pyramid2"/>
    <dgm:cxn modelId="{BB47F710-C586-4218-9580-280DEA446F47}" type="presParOf" srcId="{25087312-F9EF-4587-9089-C90404472D1C}" destId="{35D1E450-7E5F-4E6D-9F8D-FE871F450EC0}" srcOrd="0" destOrd="0" presId="urn:microsoft.com/office/officeart/2005/8/layout/pyramid2"/>
    <dgm:cxn modelId="{E1B356C0-5391-47D9-955D-120453EE32E3}" type="presParOf" srcId="{25087312-F9EF-4587-9089-C90404472D1C}" destId="{27DC68BF-3409-4C67-91DB-801362825A6B}" srcOrd="1" destOrd="0" presId="urn:microsoft.com/office/officeart/2005/8/layout/pyramid2"/>
    <dgm:cxn modelId="{7B56E0F0-9E58-420F-8891-B0C7A6D5105A}" type="presParOf" srcId="{25087312-F9EF-4587-9089-C90404472D1C}" destId="{F10B2440-7D4C-4CDD-8327-F07C680B1A02}" srcOrd="2" destOrd="0" presId="urn:microsoft.com/office/officeart/2005/8/layout/pyramid2"/>
    <dgm:cxn modelId="{9520E173-01F6-4B7F-8C78-87DE2D2EE1CF}" type="presParOf" srcId="{25087312-F9EF-4587-9089-C90404472D1C}" destId="{B1CD09D5-BB34-4C01-A62D-F63C9DB01A2E}" srcOrd="3" destOrd="0" presId="urn:microsoft.com/office/officeart/2005/8/layout/pyramid2"/>
    <dgm:cxn modelId="{A8B5D2B4-BADB-4C43-AD1B-0FD2EE2C5849}" type="presParOf" srcId="{25087312-F9EF-4587-9089-C90404472D1C}" destId="{A5199821-D5C0-4AAB-9798-90E116BB40AD}" srcOrd="4" destOrd="0" presId="urn:microsoft.com/office/officeart/2005/8/layout/pyramid2"/>
    <dgm:cxn modelId="{A0E8186F-637E-469D-A74E-5BCCE1C12D3D}" type="presParOf" srcId="{25087312-F9EF-4587-9089-C90404472D1C}" destId="{69E4E5E8-BBFC-4067-9AB6-CE00EC2127F1}" srcOrd="5" destOrd="0" presId="urn:microsoft.com/office/officeart/2005/8/layout/pyramid2"/>
    <dgm:cxn modelId="{CBB4E701-68B6-47F1-A9BD-05227E7E0166}" type="presParOf" srcId="{25087312-F9EF-4587-9089-C90404472D1C}" destId="{A9591352-6002-475E-9E7B-536564E27247}" srcOrd="6" destOrd="0" presId="urn:microsoft.com/office/officeart/2005/8/layout/pyramid2"/>
    <dgm:cxn modelId="{B5CBFA3D-9246-48BA-8AD6-2E8F3C4CF6FD}" type="presParOf" srcId="{25087312-F9EF-4587-9089-C90404472D1C}" destId="{82803B66-9EC1-401E-A9E1-8E467E185620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A307B9-C818-4A44-9847-524D2236C1E8}">
      <dsp:nvSpPr>
        <dsp:cNvPr id="0" name=""/>
        <dsp:cNvSpPr/>
      </dsp:nvSpPr>
      <dsp:spPr>
        <a:xfrm>
          <a:off x="0" y="0"/>
          <a:ext cx="3511826" cy="5868594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13BC6D-E303-4363-AC10-0E2F0CAA22DF}">
      <dsp:nvSpPr>
        <dsp:cNvPr id="0" name=""/>
        <dsp:cNvSpPr/>
      </dsp:nvSpPr>
      <dsp:spPr>
        <a:xfrm>
          <a:off x="174581" y="288025"/>
          <a:ext cx="2282686" cy="138920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 dirty="0"/>
            <a:t>1- Mensen dienen  daadwerkelijk in staat te worden gesteld om reële keuzes te maken voor het leven dat ze waardevol vinden.</a:t>
          </a:r>
        </a:p>
      </dsp:txBody>
      <dsp:txXfrm>
        <a:off x="242396" y="355840"/>
        <a:ext cx="2147056" cy="1253576"/>
      </dsp:txXfrm>
    </dsp:sp>
    <dsp:sp modelId="{C62A8E79-589F-4DB3-9A5C-7E0B80638921}">
      <dsp:nvSpPr>
        <dsp:cNvPr id="0" name=""/>
        <dsp:cNvSpPr/>
      </dsp:nvSpPr>
      <dsp:spPr>
        <a:xfrm>
          <a:off x="1620892" y="2304257"/>
          <a:ext cx="2282686" cy="138920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2-  Voor de sociale professional is het van belang om naast oog voor de persoonlijke context ook oog te hebben voor de sociale en omgevingscontext. </a:t>
          </a:r>
        </a:p>
      </dsp:txBody>
      <dsp:txXfrm>
        <a:off x="1688707" y="2372072"/>
        <a:ext cx="2147056" cy="1253576"/>
      </dsp:txXfrm>
    </dsp:sp>
    <dsp:sp modelId="{2666BF0A-48D8-47A9-BF4B-10B055D357EB}">
      <dsp:nvSpPr>
        <dsp:cNvPr id="0" name=""/>
        <dsp:cNvSpPr/>
      </dsp:nvSpPr>
      <dsp:spPr>
        <a:xfrm>
          <a:off x="324736" y="4176469"/>
          <a:ext cx="2282686" cy="138920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3-Sociale professionals dienen altijd uit te gaan van de moge- lijkheden en rekening te houden met de onmogelijkheden van mensen en staan daarmee voor een positieve benadering. </a:t>
          </a:r>
        </a:p>
      </dsp:txBody>
      <dsp:txXfrm>
        <a:off x="392551" y="4244284"/>
        <a:ext cx="2147056" cy="12535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586A63-5EED-4BC5-902F-97EFEDA2BD76}">
      <dsp:nvSpPr>
        <dsp:cNvPr id="0" name=""/>
        <dsp:cNvSpPr/>
      </dsp:nvSpPr>
      <dsp:spPr>
        <a:xfrm>
          <a:off x="0" y="0"/>
          <a:ext cx="3819554" cy="597211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D1E450-7E5F-4E6D-9F8D-FE871F450EC0}">
      <dsp:nvSpPr>
        <dsp:cNvPr id="0" name=""/>
        <dsp:cNvSpPr/>
      </dsp:nvSpPr>
      <dsp:spPr>
        <a:xfrm>
          <a:off x="0" y="0"/>
          <a:ext cx="2482710" cy="106145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 dirty="0"/>
            <a:t>4- Sociale professionals dienen uit te gaan van een holistische en meervoudige benadering van het welzijn van mensen. </a:t>
          </a:r>
        </a:p>
      </dsp:txBody>
      <dsp:txXfrm>
        <a:off x="51816" y="51816"/>
        <a:ext cx="2379078" cy="957818"/>
      </dsp:txXfrm>
    </dsp:sp>
    <dsp:sp modelId="{F10B2440-7D4C-4CDD-8327-F07C680B1A02}">
      <dsp:nvSpPr>
        <dsp:cNvPr id="0" name=""/>
        <dsp:cNvSpPr/>
      </dsp:nvSpPr>
      <dsp:spPr>
        <a:xfrm>
          <a:off x="1909777" y="1463057"/>
          <a:ext cx="2482710" cy="106145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 dirty="0"/>
            <a:t>5-De sociale professional kijkt bij het bevorderen van het welzijn van mensen ook naar mogelijkheden die buiten het eigen sociale domein liggen.</a:t>
          </a:r>
        </a:p>
      </dsp:txBody>
      <dsp:txXfrm>
        <a:off x="1961593" y="1514873"/>
        <a:ext cx="2379078" cy="957818"/>
      </dsp:txXfrm>
    </dsp:sp>
    <dsp:sp modelId="{A5199821-D5C0-4AAB-9798-90E116BB40AD}">
      <dsp:nvSpPr>
        <dsp:cNvPr id="0" name=""/>
        <dsp:cNvSpPr/>
      </dsp:nvSpPr>
      <dsp:spPr>
        <a:xfrm>
          <a:off x="576065" y="2822892"/>
          <a:ext cx="2482710" cy="106145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r>
            <a:rPr lang="nl-NL" sz="1400" kern="1200" dirty="0"/>
            <a:t>6-De maatschappij zo inrichten of aanpassen dat faciliteiten aanwezig, toegankelijk en toe- reikend zijn voor mensen, voor het verzilveren van kansen en mogelijkheden.</a:t>
          </a:r>
        </a:p>
      </dsp:txBody>
      <dsp:txXfrm>
        <a:off x="627881" y="2874708"/>
        <a:ext cx="2379078" cy="957818"/>
      </dsp:txXfrm>
    </dsp:sp>
    <dsp:sp modelId="{A9591352-6002-475E-9E7B-536564E27247}">
      <dsp:nvSpPr>
        <dsp:cNvPr id="0" name=""/>
        <dsp:cNvSpPr/>
      </dsp:nvSpPr>
      <dsp:spPr>
        <a:xfrm>
          <a:off x="1909777" y="4475231"/>
          <a:ext cx="2482710" cy="106145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 dirty="0"/>
            <a:t>7-Inspiratie voor het curriculum van het sociaal onderwijs.</a:t>
          </a:r>
        </a:p>
      </dsp:txBody>
      <dsp:txXfrm>
        <a:off x="1961593" y="4527047"/>
        <a:ext cx="2379078" cy="9578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882D-12C9-400D-8CAB-96299D01F52A}" type="datetimeFigureOut">
              <a:rPr lang="nl-NL" smtClean="0"/>
              <a:t>19-2-2018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C23D-CA3A-48FA-9F7C-A9A898C692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1837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882D-12C9-400D-8CAB-96299D01F52A}" type="datetimeFigureOut">
              <a:rPr lang="nl-NL" smtClean="0"/>
              <a:t>19-2-2018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C23D-CA3A-48FA-9F7C-A9A898C692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3389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882D-12C9-400D-8CAB-96299D01F52A}" type="datetimeFigureOut">
              <a:rPr lang="nl-NL" smtClean="0"/>
              <a:t>19-2-2018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C23D-CA3A-48FA-9F7C-A9A898C692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1709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882D-12C9-400D-8CAB-96299D01F52A}" type="datetimeFigureOut">
              <a:rPr lang="nl-NL" smtClean="0"/>
              <a:t>19-2-2018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C23D-CA3A-48FA-9F7C-A9A898C692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1223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882D-12C9-400D-8CAB-96299D01F52A}" type="datetimeFigureOut">
              <a:rPr lang="nl-NL" smtClean="0"/>
              <a:t>19-2-2018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C23D-CA3A-48FA-9F7C-A9A898C692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7102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882D-12C9-400D-8CAB-96299D01F52A}" type="datetimeFigureOut">
              <a:rPr lang="nl-NL" smtClean="0"/>
              <a:t>19-2-2018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C23D-CA3A-48FA-9F7C-A9A898C692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6899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882D-12C9-400D-8CAB-96299D01F52A}" type="datetimeFigureOut">
              <a:rPr lang="nl-NL" smtClean="0"/>
              <a:t>19-2-2018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C23D-CA3A-48FA-9F7C-A9A898C692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284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882D-12C9-400D-8CAB-96299D01F52A}" type="datetimeFigureOut">
              <a:rPr lang="nl-NL" smtClean="0"/>
              <a:t>19-2-2018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C23D-CA3A-48FA-9F7C-A9A898C692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9157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882D-12C9-400D-8CAB-96299D01F52A}" type="datetimeFigureOut">
              <a:rPr lang="nl-NL" smtClean="0"/>
              <a:t>19-2-2018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C23D-CA3A-48FA-9F7C-A9A898C692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5721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882D-12C9-400D-8CAB-96299D01F52A}" type="datetimeFigureOut">
              <a:rPr lang="nl-NL" smtClean="0"/>
              <a:t>19-2-2018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C23D-CA3A-48FA-9F7C-A9A898C692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1967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882D-12C9-400D-8CAB-96299D01F52A}" type="datetimeFigureOut">
              <a:rPr lang="nl-NL" smtClean="0"/>
              <a:t>19-2-2018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C23D-CA3A-48FA-9F7C-A9A898C692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350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A882D-12C9-400D-8CAB-96299D01F52A}" type="datetimeFigureOut">
              <a:rPr lang="nl-NL" smtClean="0"/>
              <a:t>19-2-2018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C23D-CA3A-48FA-9F7C-A9A898C692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1805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016046"/>
            <a:ext cx="7772400" cy="1037977"/>
          </a:xfrm>
        </p:spPr>
        <p:txBody>
          <a:bodyPr>
            <a:normAutofit fontScale="90000"/>
          </a:bodyPr>
          <a:lstStyle/>
          <a:p>
            <a:br>
              <a:rPr lang="en-US" dirty="0">
                <a:latin typeface="Arial Black" panose="020B0A04020102020204" pitchFamily="34" charset="0"/>
              </a:rPr>
            </a:br>
            <a:r>
              <a:rPr lang="en-US" dirty="0">
                <a:latin typeface="Arial Black" panose="020B0A04020102020204" pitchFamily="34" charset="0"/>
              </a:rPr>
              <a:t>De </a:t>
            </a:r>
            <a:r>
              <a:rPr lang="en-US" sz="4000" dirty="0">
                <a:latin typeface="Arial Black" panose="020B0A04020102020204" pitchFamily="34" charset="0"/>
              </a:rPr>
              <a:t>CB </a:t>
            </a:r>
            <a:r>
              <a:rPr lang="en-US" sz="4000" dirty="0" err="1">
                <a:latin typeface="Arial Black" panose="020B0A04020102020204" pitchFamily="34" charset="0"/>
              </a:rPr>
              <a:t>als</a:t>
            </a:r>
            <a:r>
              <a:rPr lang="en-US" sz="4000" dirty="0">
                <a:latin typeface="Arial Black" panose="020B0A04020102020204" pitchFamily="34" charset="0"/>
              </a:rPr>
              <a:t> </a:t>
            </a:r>
            <a:r>
              <a:rPr lang="en-US" sz="4000" dirty="0" err="1">
                <a:latin typeface="Arial Black" panose="020B0A04020102020204" pitchFamily="34" charset="0"/>
              </a:rPr>
              <a:t>eigentijds</a:t>
            </a:r>
            <a:r>
              <a:rPr lang="en-US" sz="4000" dirty="0">
                <a:latin typeface="Arial Black" panose="020B0A04020102020204" pitchFamily="34" charset="0"/>
              </a:rPr>
              <a:t> </a:t>
            </a:r>
            <a:r>
              <a:rPr lang="en-US" sz="4000" dirty="0" err="1">
                <a:latin typeface="Arial Black" panose="020B0A04020102020204" pitchFamily="34" charset="0"/>
              </a:rPr>
              <a:t>kompas</a:t>
            </a:r>
            <a:r>
              <a:rPr lang="en-US" sz="4000" dirty="0">
                <a:latin typeface="Arial Black" panose="020B0A04020102020204" pitchFamily="34" charset="0"/>
              </a:rPr>
              <a:t> </a:t>
            </a:r>
            <a:r>
              <a:rPr lang="en-US" sz="4000" dirty="0" err="1">
                <a:latin typeface="Arial Black" panose="020B0A04020102020204" pitchFamily="34" charset="0"/>
              </a:rPr>
              <a:t>voor</a:t>
            </a:r>
            <a:r>
              <a:rPr lang="en-US" sz="4000" dirty="0">
                <a:latin typeface="Arial Black" panose="020B0A04020102020204" pitchFamily="34" charset="0"/>
              </a:rPr>
              <a:t> </a:t>
            </a:r>
            <a:r>
              <a:rPr lang="en-US" sz="4000" dirty="0" err="1">
                <a:latin typeface="Arial Black" panose="020B0A04020102020204" pitchFamily="34" charset="0"/>
              </a:rPr>
              <a:t>sociale</a:t>
            </a:r>
            <a:r>
              <a:rPr lang="en-US" sz="4000" dirty="0">
                <a:latin typeface="Arial Black" panose="020B0A04020102020204" pitchFamily="34" charset="0"/>
              </a:rPr>
              <a:t> professionals</a:t>
            </a:r>
            <a:endParaRPr lang="nl-NL" sz="4000" i="1" dirty="0">
              <a:latin typeface="Arial Black" panose="020B0A0402010202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339752" y="5085184"/>
            <a:ext cx="5972199" cy="98296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nl-NL" sz="2000" i="1" dirty="0">
                <a:solidFill>
                  <a:srgbClr val="C00000"/>
                </a:solidFill>
              </a:rPr>
              <a:t>‘ Het succes van een samenleving moet vooral beoordeeld worden door de vrijheden die</a:t>
            </a:r>
          </a:p>
          <a:p>
            <a:pPr algn="r">
              <a:spcBef>
                <a:spcPts val="0"/>
              </a:spcBef>
            </a:pPr>
            <a:r>
              <a:rPr lang="nl-NL" sz="2000" i="1" dirty="0">
                <a:solidFill>
                  <a:srgbClr val="C00000"/>
                </a:solidFill>
              </a:rPr>
              <a:t>leden van de samenleving genieten’ </a:t>
            </a:r>
          </a:p>
          <a:p>
            <a:pPr algn="r"/>
            <a:r>
              <a:rPr lang="nl-NL" sz="2000" i="1" dirty="0">
                <a:solidFill>
                  <a:srgbClr val="C00000"/>
                </a:solidFill>
              </a:rPr>
              <a:t> </a:t>
            </a:r>
            <a:r>
              <a:rPr lang="nl-NL" sz="2000" i="1" dirty="0" err="1">
                <a:solidFill>
                  <a:srgbClr val="C00000"/>
                </a:solidFill>
              </a:rPr>
              <a:t>Amartya</a:t>
            </a:r>
            <a:r>
              <a:rPr lang="nl-NL" sz="2000" i="1" dirty="0">
                <a:solidFill>
                  <a:srgbClr val="C00000"/>
                </a:solidFill>
              </a:rPr>
              <a:t> Sen</a:t>
            </a:r>
            <a:endParaRPr lang="nl-NL" sz="2000" dirty="0">
              <a:solidFill>
                <a:srgbClr val="C00000"/>
              </a:solidFill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2F270B1-C962-4DE1-8960-B65CEFE9E4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0126" y="179115"/>
            <a:ext cx="2143125" cy="2143125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2F2BCDE0-CC71-4567-BB3E-E9B0FE2A9D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922" y="188640"/>
            <a:ext cx="2133600" cy="2133600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923003C3-0813-4710-BA98-5727535DF6AF}"/>
              </a:ext>
            </a:extLst>
          </p:cNvPr>
          <p:cNvSpPr txBox="1"/>
          <p:nvPr/>
        </p:nvSpPr>
        <p:spPr>
          <a:xfrm>
            <a:off x="2483768" y="2085272"/>
            <a:ext cx="4792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prstClr val="black"/>
                </a:solidFill>
                <a:cs typeface="Helvetica"/>
                <a:sym typeface="Calibri"/>
              </a:rPr>
              <a:t>Bij</a:t>
            </a:r>
            <a:r>
              <a:rPr lang="en-US" b="1" dirty="0">
                <a:solidFill>
                  <a:prstClr val="black"/>
                </a:solidFill>
                <a:cs typeface="Helvetica"/>
                <a:sym typeface="Calibri"/>
              </a:rPr>
              <a:t> </a:t>
            </a:r>
            <a:r>
              <a:rPr lang="en-US" b="1" dirty="0" err="1">
                <a:solidFill>
                  <a:prstClr val="black"/>
                </a:solidFill>
                <a:cs typeface="Helvetica"/>
                <a:sym typeface="Calibri"/>
              </a:rPr>
              <a:t>hoofdstuk</a:t>
            </a:r>
            <a:r>
              <a:rPr lang="en-US" b="1" dirty="0">
                <a:solidFill>
                  <a:prstClr val="black"/>
                </a:solidFill>
                <a:cs typeface="Helvetica"/>
                <a:sym typeface="Calibri"/>
              </a:rPr>
              <a:t> 14 van</a:t>
            </a:r>
          </a:p>
          <a:p>
            <a:pPr algn="ctr"/>
            <a:r>
              <a:rPr lang="en-US" b="1" dirty="0">
                <a:solidFill>
                  <a:prstClr val="black"/>
                </a:solidFill>
                <a:cs typeface="Helvetica"/>
                <a:sym typeface="Calibri"/>
              </a:rPr>
              <a:t>“De </a:t>
            </a:r>
            <a:r>
              <a:rPr lang="en-US" b="1" dirty="0" err="1">
                <a:solidFill>
                  <a:prstClr val="black"/>
                </a:solidFill>
                <a:cs typeface="Helvetica"/>
                <a:sym typeface="Calibri"/>
              </a:rPr>
              <a:t>capabilitybenadering</a:t>
            </a:r>
            <a:r>
              <a:rPr lang="en-US" b="1" dirty="0">
                <a:solidFill>
                  <a:prstClr val="black"/>
                </a:solidFill>
                <a:cs typeface="Helvetica"/>
                <a:sym typeface="Calibri"/>
              </a:rPr>
              <a:t> in het </a:t>
            </a:r>
            <a:r>
              <a:rPr lang="en-US" b="1" dirty="0" err="1">
                <a:solidFill>
                  <a:prstClr val="black"/>
                </a:solidFill>
                <a:cs typeface="Helvetica"/>
                <a:sym typeface="Calibri"/>
              </a:rPr>
              <a:t>sociaal</a:t>
            </a:r>
            <a:r>
              <a:rPr lang="en-US" b="1" dirty="0">
                <a:solidFill>
                  <a:prstClr val="black"/>
                </a:solidFill>
                <a:cs typeface="Helvetica"/>
                <a:sym typeface="Calibri"/>
              </a:rPr>
              <a:t> </a:t>
            </a:r>
            <a:r>
              <a:rPr lang="en-US" b="1" dirty="0" err="1">
                <a:solidFill>
                  <a:prstClr val="black"/>
                </a:solidFill>
                <a:cs typeface="Helvetica"/>
                <a:sym typeface="Calibri"/>
              </a:rPr>
              <a:t>domein</a:t>
            </a:r>
            <a:r>
              <a:rPr lang="en-US" b="1" dirty="0">
                <a:solidFill>
                  <a:prstClr val="black"/>
                </a:solidFill>
                <a:cs typeface="Helvetica"/>
                <a:sym typeface="Calibri"/>
              </a:rPr>
              <a:t>”</a:t>
            </a:r>
            <a:endParaRPr lang="nl-NL" b="1" dirty="0">
              <a:solidFill>
                <a:prstClr val="black"/>
              </a:solidFill>
              <a:cs typeface="Helvetica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0969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>
            <a:extLst>
              <a:ext uri="{FF2B5EF4-FFF2-40B4-BE49-F238E27FC236}">
                <a16:creationId xmlns:a16="http://schemas.microsoft.com/office/drawing/2014/main" id="{D2A834DB-C1AE-4DEB-A4A2-A82AB8329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2250" y="3212316"/>
            <a:ext cx="1809750" cy="1401549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EA781184-FC21-4462-B4BF-7785525F3F28}"/>
              </a:ext>
            </a:extLst>
          </p:cNvPr>
          <p:cNvSpPr/>
          <p:nvPr/>
        </p:nvSpPr>
        <p:spPr>
          <a:xfrm>
            <a:off x="3161900" y="253694"/>
            <a:ext cx="5580112" cy="2322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“the social work perspective sees that social protection should be designed to promote the wellbeing of the whole population, rather than a strategy that provides relief for individuals who have been failed by their societies”.</a:t>
            </a:r>
          </a:p>
          <a:p>
            <a:pPr marL="450215">
              <a:lnSpc>
                <a:spcPct val="115000"/>
              </a:lnSpc>
              <a:spcAft>
                <a:spcPts val="0"/>
              </a:spcAft>
            </a:pPr>
            <a:endParaRPr lang="en-US" i="1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0215"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          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Rory </a:t>
            </a:r>
            <a:r>
              <a:rPr lang="en-US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Truell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Secretary-General IFSW, 2016</a:t>
            </a:r>
            <a:endParaRPr lang="nl-NL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2864DE6F-1FD5-4A2A-AE24-6C4E091580F3}"/>
              </a:ext>
            </a:extLst>
          </p:cNvPr>
          <p:cNvSpPr txBox="1"/>
          <p:nvPr/>
        </p:nvSpPr>
        <p:spPr>
          <a:xfrm>
            <a:off x="2690874" y="2745200"/>
            <a:ext cx="2619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FF0000"/>
                </a:solidFill>
              </a:rPr>
              <a:t>CB als handelingskader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9930BF4A-BC9F-4A02-A5F0-786BAD4E89F0}"/>
              </a:ext>
            </a:extLst>
          </p:cNvPr>
          <p:cNvSpPr txBox="1"/>
          <p:nvPr/>
        </p:nvSpPr>
        <p:spPr>
          <a:xfrm>
            <a:off x="6156176" y="2747200"/>
            <a:ext cx="2412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00B0F0"/>
                </a:solidFill>
              </a:rPr>
              <a:t>CB als normatief kader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975BEB43-924D-4B3F-97FE-5665F35FC03C}"/>
              </a:ext>
            </a:extLst>
          </p:cNvPr>
          <p:cNvSpPr txBox="1"/>
          <p:nvPr/>
        </p:nvSpPr>
        <p:spPr>
          <a:xfrm>
            <a:off x="3214629" y="4485212"/>
            <a:ext cx="2221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chemeClr val="tx2">
                    <a:lumMod val="75000"/>
                  </a:schemeClr>
                </a:solidFill>
              </a:rPr>
              <a:t>CB als </a:t>
            </a:r>
            <a:r>
              <a:rPr lang="nl-NL" b="1" dirty="0" err="1">
                <a:solidFill>
                  <a:schemeClr val="tx2">
                    <a:lumMod val="75000"/>
                  </a:schemeClr>
                </a:solidFill>
              </a:rPr>
              <a:t>evalutiekader</a:t>
            </a:r>
            <a:endParaRPr lang="nl-NL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9ACF01E5-E4E7-4F09-B5A0-020523D1E9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148" y="253694"/>
            <a:ext cx="2619375" cy="1743075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30958586-B032-4144-B27E-2F2CB5B8CD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8224" y="3280473"/>
            <a:ext cx="1800225" cy="2533650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BEE3B680-A3E0-4C9C-92B6-34899EACB2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14628" y="4952328"/>
            <a:ext cx="3238500" cy="1409700"/>
          </a:xfrm>
          <a:prstGeom prst="rect">
            <a:avLst/>
          </a:prstGeom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id="{6993567D-1254-48B2-825B-E8913799A6D8}"/>
              </a:ext>
            </a:extLst>
          </p:cNvPr>
          <p:cNvSpPr txBox="1"/>
          <p:nvPr/>
        </p:nvSpPr>
        <p:spPr>
          <a:xfrm>
            <a:off x="202581" y="4484591"/>
            <a:ext cx="2488293" cy="187743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nl-NL" sz="2000" dirty="0">
              <a:solidFill>
                <a:schemeClr val="bg1"/>
              </a:solidFill>
            </a:endParaRPr>
          </a:p>
          <a:p>
            <a:r>
              <a:rPr lang="nl-NL" sz="2000" dirty="0">
                <a:solidFill>
                  <a:schemeClr val="bg1"/>
                </a:solidFill>
              </a:rPr>
              <a:t>De CB in het sociale domein: hoe te handelen?</a:t>
            </a:r>
          </a:p>
          <a:p>
            <a:endParaRPr lang="nl-NL" dirty="0">
              <a:solidFill>
                <a:schemeClr val="bg1"/>
              </a:solidFill>
            </a:endParaRPr>
          </a:p>
          <a:p>
            <a:endParaRPr lang="nl-NL" dirty="0">
              <a:ln>
                <a:solidFill>
                  <a:srgbClr val="FFFF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000948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6C8965-66F4-4569-8655-C67A68893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32656"/>
            <a:ext cx="8229600" cy="748383"/>
          </a:xfrm>
        </p:spPr>
        <p:txBody>
          <a:bodyPr>
            <a:prstTxWarp prst="textArchUp">
              <a:avLst/>
            </a:prstTxWarp>
            <a:normAutofit fontScale="90000"/>
            <a:scene3d>
              <a:camera prst="obliqueBottomLef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nl-NL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Moreel</a:t>
            </a:r>
            <a:r>
              <a:rPr lang="nl-NL" dirty="0"/>
              <a:t> </a:t>
            </a:r>
            <a:r>
              <a:rPr lang="nl-NL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kompas</a:t>
            </a:r>
            <a:r>
              <a:rPr lang="nl-NL" dirty="0"/>
              <a:t> = </a:t>
            </a:r>
            <a:r>
              <a:rPr lang="nl-NL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goed </a:t>
            </a:r>
            <a:r>
              <a:rPr lang="nl-NL" dirty="0">
                <a:ln w="0"/>
                <a:solidFill>
                  <a:schemeClr val="accent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zijn</a:t>
            </a:r>
            <a:r>
              <a:rPr lang="nl-NL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en goed doen:</a:t>
            </a:r>
            <a:r>
              <a:rPr lang="nl-NL" dirty="0"/>
              <a:t> </a:t>
            </a:r>
            <a:r>
              <a:rPr lang="nl-NL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hoe doe je dat?</a:t>
            </a:r>
            <a:endParaRPr lang="nl-NL" dirty="0"/>
          </a:p>
        </p:txBody>
      </p:sp>
      <p:graphicFrame>
        <p:nvGraphicFramePr>
          <p:cNvPr id="11" name="Tijdelijke aanduiding voor inhoud 10">
            <a:extLst>
              <a:ext uri="{FF2B5EF4-FFF2-40B4-BE49-F238E27FC236}">
                <a16:creationId xmlns:a16="http://schemas.microsoft.com/office/drawing/2014/main" id="{E3173CF0-4D87-4772-88A9-BD8918DDED3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38978045"/>
              </p:ext>
            </p:extLst>
          </p:nvPr>
        </p:nvGraphicFramePr>
        <p:xfrm>
          <a:off x="358823" y="836712"/>
          <a:ext cx="4038600" cy="5868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Tijdelijke aanduiding voor inhoud 12">
            <a:extLst>
              <a:ext uri="{FF2B5EF4-FFF2-40B4-BE49-F238E27FC236}">
                <a16:creationId xmlns:a16="http://schemas.microsoft.com/office/drawing/2014/main" id="{DE3B3678-ADA5-4A91-A743-D4B671A08C7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81432035"/>
              </p:ext>
            </p:extLst>
          </p:nvPr>
        </p:nvGraphicFramePr>
        <p:xfrm>
          <a:off x="4574850" y="908720"/>
          <a:ext cx="4392488" cy="59721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605938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1198AFF2-5171-4675-BCE3-107AEFB6A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Ontwikkeling van het kritisch vermogen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8C709E0-BA61-4A3F-B727-98C832851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0804E81D-EB3E-416B-99F0-267B7C8291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019468"/>
            <a:ext cx="3048000" cy="1495425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6F2E010B-53B9-4FD8-BCB5-3C143F560E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055688"/>
            <a:ext cx="2457450" cy="1857375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F1BDD28E-8556-4D6C-807E-A671F592F9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9467" y="4925010"/>
            <a:ext cx="3152775" cy="144780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CEE52B7E-C27B-4077-861A-D683875D1F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2160" y="4329112"/>
            <a:ext cx="3391728" cy="1857375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12DFBD96-422B-4DB1-BE01-28B3C39745B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21694" y="2286000"/>
            <a:ext cx="1514475" cy="2286000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91CA03DA-EED3-4145-93AB-99788A5748C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53025" y="2697455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44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D5F710-7A96-46ED-87B5-E910C7B55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rgbClr val="FF00FF"/>
                </a:solidFill>
                <a:latin typeface="Comic Sans MS" panose="030F0702030302020204" pitchFamily="66" charset="0"/>
              </a:rPr>
              <a:t>Wat zijn jouw ‘”sociaal werkers” richtlijnen voor het  goede </a:t>
            </a:r>
            <a:r>
              <a:rPr lang="nl-NL" err="1">
                <a:solidFill>
                  <a:srgbClr val="FF00FF"/>
                </a:solidFill>
                <a:latin typeface="Comic Sans MS" panose="030F0702030302020204" pitchFamily="66" charset="0"/>
              </a:rPr>
              <a:t>leven</a:t>
            </a:r>
            <a:r>
              <a:rPr lang="nl-NL">
                <a:solidFill>
                  <a:srgbClr val="FF00FF"/>
                </a:solidFill>
                <a:latin typeface="Comic Sans MS" panose="030F0702030302020204" pitchFamily="66" charset="0"/>
              </a:rPr>
              <a:t>?</a:t>
            </a:r>
            <a:endParaRPr lang="nl-NL" dirty="0">
              <a:solidFill>
                <a:srgbClr val="FF00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EBADEF94-FD64-4FF5-A850-C4E7929212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7647" y="1772816"/>
            <a:ext cx="4528706" cy="454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54614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287</Words>
  <Application>Microsoft Office PowerPoint</Application>
  <PresentationFormat>Diavoorstelling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3" baseType="lpstr">
      <vt:lpstr>Arial</vt:lpstr>
      <vt:lpstr>Arial Black</vt:lpstr>
      <vt:lpstr>Calibri</vt:lpstr>
      <vt:lpstr>Cambria</vt:lpstr>
      <vt:lpstr>Comic Sans MS</vt:lpstr>
      <vt:lpstr>Helvetica</vt:lpstr>
      <vt:lpstr>Times New Roman</vt:lpstr>
      <vt:lpstr>Kantoorthema</vt:lpstr>
      <vt:lpstr> De CB als eigentijds kompas voor sociale professionals</vt:lpstr>
      <vt:lpstr>PowerPoint-presentatie</vt:lpstr>
      <vt:lpstr>Moreel kompas = goed zijn en goed doen: hoe doe je dat?</vt:lpstr>
      <vt:lpstr>Ontwikkeling van het kritisch vermogen</vt:lpstr>
      <vt:lpstr>Wat zijn jouw ‘”sociaal werkers” richtlijnen voor het  goede leven?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Grondslagen van de Capabilitybenadering</dc:title>
  <dc:creator>Collin</dc:creator>
  <cp:lastModifiedBy>Willem Blok</cp:lastModifiedBy>
  <cp:revision>71</cp:revision>
  <dcterms:created xsi:type="dcterms:W3CDTF">2017-10-18T14:24:18Z</dcterms:created>
  <dcterms:modified xsi:type="dcterms:W3CDTF">2018-02-19T22:40:36Z</dcterms:modified>
</cp:coreProperties>
</file>