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70" r:id="rId7"/>
    <p:sldId id="269" r:id="rId8"/>
    <p:sldId id="265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1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0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C8A8-CAC3-4033-A421-BE72199CF101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915F-C744-432B-B1E1-FE73A727B0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9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87841" y="2578581"/>
            <a:ext cx="6764323" cy="584069"/>
          </a:xfrm>
        </p:spPr>
        <p:txBody>
          <a:bodyPr>
            <a:noAutofit/>
          </a:bodyPr>
          <a:lstStyle/>
          <a:p>
            <a:r>
              <a:rPr lang="nl-NL" sz="3600" b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nl-NL" sz="3600" b="1" dirty="0" err="1">
                <a:solidFill>
                  <a:schemeClr val="accent1">
                    <a:lumMod val="75000"/>
                  </a:schemeClr>
                </a:solidFill>
              </a:rPr>
              <a:t>capabilitybenadering</a:t>
            </a:r>
            <a:r>
              <a:rPr lang="nl-NL" sz="3600" b="1" dirty="0">
                <a:solidFill>
                  <a:schemeClr val="accent1">
                    <a:lumMod val="75000"/>
                  </a:schemeClr>
                </a:solidFill>
              </a:rPr>
              <a:t> en technologie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F76EB04-E17A-4399-BAAF-A958BC19436D}"/>
              </a:ext>
            </a:extLst>
          </p:cNvPr>
          <p:cNvSpPr txBox="1"/>
          <p:nvPr/>
        </p:nvSpPr>
        <p:spPr>
          <a:xfrm>
            <a:off x="2839836" y="1600200"/>
            <a:ext cx="651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cs typeface="Helvetica"/>
                <a:sym typeface="Calibri"/>
              </a:rPr>
              <a:t>Bij</a:t>
            </a:r>
            <a:r>
              <a:rPr lang="en-US" dirty="0">
                <a:solidFill>
                  <a:prstClr val="black"/>
                </a:solidFill>
                <a:cs typeface="Helvetica"/>
                <a:sym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Helvetica"/>
                <a:sym typeface="Calibri"/>
              </a:rPr>
              <a:t>hoofdstuk</a:t>
            </a:r>
            <a:r>
              <a:rPr lang="en-US" dirty="0">
                <a:solidFill>
                  <a:prstClr val="black"/>
                </a:solidFill>
                <a:cs typeface="Helvetica"/>
                <a:sym typeface="Calibri"/>
              </a:rPr>
              <a:t> 8 van “De </a:t>
            </a:r>
            <a:r>
              <a:rPr lang="en-US" dirty="0" err="1">
                <a:solidFill>
                  <a:prstClr val="black"/>
                </a:solidFill>
                <a:cs typeface="Helvetica"/>
                <a:sym typeface="Calibri"/>
              </a:rPr>
              <a:t>capabilitybenadering</a:t>
            </a:r>
            <a:r>
              <a:rPr lang="en-US" dirty="0">
                <a:solidFill>
                  <a:prstClr val="black"/>
                </a:solidFill>
                <a:cs typeface="Helvetica"/>
                <a:sym typeface="Calibri"/>
              </a:rPr>
              <a:t> in het </a:t>
            </a:r>
            <a:r>
              <a:rPr lang="en-US" dirty="0" err="1">
                <a:solidFill>
                  <a:prstClr val="black"/>
                </a:solidFill>
                <a:cs typeface="Helvetica"/>
                <a:sym typeface="Calibri"/>
              </a:rPr>
              <a:t>sociaal</a:t>
            </a:r>
            <a:r>
              <a:rPr lang="en-US" dirty="0">
                <a:solidFill>
                  <a:prstClr val="black"/>
                </a:solidFill>
                <a:cs typeface="Helvetica"/>
                <a:sym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Helvetica"/>
                <a:sym typeface="Calibri"/>
              </a:rPr>
              <a:t>domein</a:t>
            </a:r>
            <a:r>
              <a:rPr lang="en-US" dirty="0">
                <a:solidFill>
                  <a:prstClr val="black"/>
                </a:solidFill>
                <a:cs typeface="Helvetica"/>
                <a:sym typeface="Calibri"/>
              </a:rPr>
              <a:t>”</a:t>
            </a:r>
            <a:endParaRPr lang="nl-NL" dirty="0">
              <a:solidFill>
                <a:prstClr val="black"/>
              </a:solidFill>
              <a:cs typeface="Helvetica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09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Invloeden van technologie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Technologie is overal </a:t>
            </a:r>
            <a:r>
              <a:rPr lang="nl-NL" b="1" dirty="0"/>
              <a:t>aanwezig </a:t>
            </a:r>
          </a:p>
          <a:p>
            <a:pPr marL="0" indent="0">
              <a:buNone/>
            </a:pPr>
            <a:r>
              <a:rPr lang="nl-NL" dirty="0"/>
              <a:t>en heeft invloed op hoe mensen </a:t>
            </a:r>
            <a:r>
              <a:rPr lang="nl-NL" b="1" dirty="0"/>
              <a:t>met elkaar </a:t>
            </a:r>
            <a:r>
              <a:rPr lang="nl-NL" dirty="0"/>
              <a:t>en met </a:t>
            </a:r>
            <a:r>
              <a:rPr lang="nl-NL" b="1" dirty="0"/>
              <a:t>de wereld </a:t>
            </a:r>
            <a:r>
              <a:rPr lang="nl-NL" dirty="0"/>
              <a:t>omgaan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Castells</a:t>
            </a:r>
            <a:r>
              <a:rPr lang="nl-NL" dirty="0"/>
              <a:t> (2000): </a:t>
            </a:r>
            <a:r>
              <a:rPr lang="nl-NL" i="1" dirty="0"/>
              <a:t>Rise of </a:t>
            </a:r>
            <a:r>
              <a:rPr lang="nl-NL" i="1" dirty="0" err="1"/>
              <a:t>the</a:t>
            </a:r>
            <a:r>
              <a:rPr lang="nl-NL" i="1" dirty="0"/>
              <a:t> Network Society</a:t>
            </a:r>
          </a:p>
          <a:p>
            <a:pPr marL="0" indent="0">
              <a:buNone/>
            </a:pPr>
            <a:r>
              <a:rPr lang="nl-NL" dirty="0">
                <a:sym typeface="Wingdings"/>
              </a:rPr>
              <a:t> </a:t>
            </a:r>
            <a:r>
              <a:rPr lang="nl-NL" b="1" dirty="0">
                <a:sym typeface="Wingdings"/>
              </a:rPr>
              <a:t>Technologisering</a:t>
            </a:r>
            <a:r>
              <a:rPr lang="nl-NL" dirty="0">
                <a:sym typeface="Wingdings"/>
              </a:rPr>
              <a:t> van de samenleving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Hoe</a:t>
            </a:r>
            <a:r>
              <a:rPr lang="en-US" dirty="0"/>
              <a:t> </a:t>
            </a:r>
            <a:r>
              <a:rPr lang="en-US" dirty="0" err="1"/>
              <a:t>beïnvloedt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de </a:t>
            </a:r>
            <a:r>
              <a:rPr lang="en-US" dirty="0" err="1"/>
              <a:t>levens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De Capability </a:t>
            </a:r>
            <a:r>
              <a:rPr lang="en-US" dirty="0" err="1"/>
              <a:t>benadering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inschatting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2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Mens en technologie: paradigma’s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53665"/>
            <a:ext cx="10515600" cy="499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benaderingen</a:t>
            </a:r>
            <a:r>
              <a:rPr lang="en-US" dirty="0"/>
              <a:t> van </a:t>
            </a:r>
            <a:r>
              <a:rPr lang="en-US" b="1" dirty="0" err="1"/>
              <a:t>mens-technologie</a:t>
            </a:r>
            <a:r>
              <a:rPr lang="en-US" b="1" dirty="0"/>
              <a:t> </a:t>
            </a:r>
            <a:r>
              <a:rPr lang="en-US" b="1" dirty="0" err="1"/>
              <a:t>interactie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b="1" dirty="0" err="1"/>
              <a:t>Instrumenteel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dirty="0"/>
              <a:t>: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benut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 om </a:t>
            </a:r>
            <a:r>
              <a:rPr lang="en-US" dirty="0" err="1"/>
              <a:t>doelen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bereiken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b="1" dirty="0" err="1"/>
              <a:t>Deterministisch</a:t>
            </a:r>
            <a:r>
              <a:rPr lang="en-US" dirty="0"/>
              <a:t> </a:t>
            </a:r>
            <a:r>
              <a:rPr lang="en-US" b="1" dirty="0" err="1"/>
              <a:t>paradigma</a:t>
            </a:r>
            <a:r>
              <a:rPr lang="en-US" dirty="0"/>
              <a:t>: </a:t>
            </a:r>
            <a:r>
              <a:rPr lang="en-US" dirty="0" err="1"/>
              <a:t>technologie</a:t>
            </a:r>
            <a:r>
              <a:rPr lang="en-US" dirty="0"/>
              <a:t> </a:t>
            </a:r>
            <a:r>
              <a:rPr lang="en-US" dirty="0" err="1"/>
              <a:t>bepaalt</a:t>
            </a:r>
            <a:r>
              <a:rPr lang="en-US" dirty="0"/>
              <a:t> hoe de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leidt</a:t>
            </a:r>
            <a:r>
              <a:rPr lang="en-US" dirty="0"/>
              <a:t>/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leiden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b="1" dirty="0" err="1"/>
              <a:t>Interactionistisch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dirty="0"/>
              <a:t>: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r>
              <a:rPr lang="en-US" dirty="0"/>
              <a:t> van </a:t>
            </a:r>
            <a:r>
              <a:rPr lang="en-US" dirty="0" err="1"/>
              <a:t>menselijk</a:t>
            </a:r>
            <a:r>
              <a:rPr lang="en-US" dirty="0"/>
              <a:t>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r>
              <a:rPr lang="en-US" dirty="0"/>
              <a:t> van </a:t>
            </a:r>
            <a:r>
              <a:rPr lang="en-US" dirty="0" err="1"/>
              <a:t>technologie</a:t>
            </a:r>
            <a:r>
              <a:rPr lang="en-US" dirty="0"/>
              <a:t> </a:t>
            </a:r>
            <a:r>
              <a:rPr lang="en-US" dirty="0" err="1"/>
              <a:t>beïnvloeden</a:t>
            </a:r>
            <a:r>
              <a:rPr lang="en-US" dirty="0"/>
              <a:t> </a:t>
            </a:r>
            <a:r>
              <a:rPr lang="en-US" dirty="0" err="1"/>
              <a:t>elkaar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b="1" dirty="0" err="1"/>
              <a:t>Sociaal-kritisch</a:t>
            </a:r>
            <a:r>
              <a:rPr lang="en-US" b="1" dirty="0"/>
              <a:t> </a:t>
            </a:r>
            <a:r>
              <a:rPr lang="en-US" b="1" dirty="0" err="1"/>
              <a:t>paradigma</a:t>
            </a:r>
            <a:r>
              <a:rPr lang="en-US" dirty="0"/>
              <a:t>: </a:t>
            </a:r>
            <a:r>
              <a:rPr lang="en-US" b="1" i="1" dirty="0" err="1"/>
              <a:t>interactionistisch</a:t>
            </a:r>
            <a:r>
              <a:rPr lang="en-US" dirty="0"/>
              <a:t> + (</a:t>
            </a:r>
            <a:r>
              <a:rPr lang="en-US" dirty="0" err="1"/>
              <a:t>vorm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inhoud</a:t>
            </a:r>
            <a:r>
              <a:rPr lang="en-US" dirty="0"/>
              <a:t>) </a:t>
            </a:r>
            <a:r>
              <a:rPr lang="en-US" dirty="0" err="1"/>
              <a:t>technologie</a:t>
            </a:r>
            <a:r>
              <a:rPr lang="en-US" dirty="0"/>
              <a:t> </a:t>
            </a:r>
            <a:r>
              <a:rPr lang="en-US" dirty="0" err="1"/>
              <a:t>weerspiegelt</a:t>
            </a:r>
            <a:r>
              <a:rPr lang="en-US" dirty="0"/>
              <a:t> </a:t>
            </a:r>
            <a:r>
              <a:rPr lang="en-US" dirty="0" err="1"/>
              <a:t>machtsverhoudingen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ongelijkheden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4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4387" y="277739"/>
            <a:ext cx="6460222" cy="1325563"/>
          </a:xfrm>
        </p:spPr>
        <p:txBody>
          <a:bodyPr/>
          <a:lstStyle/>
          <a:p>
            <a:r>
              <a:rPr lang="nl-NL" b="1" dirty="0" err="1"/>
              <a:t>Zooming</a:t>
            </a:r>
            <a:r>
              <a:rPr lang="nl-NL" b="1" dirty="0"/>
              <a:t>-in </a:t>
            </a:r>
            <a:r>
              <a:rPr lang="nl-NL" b="1" dirty="0" err="1"/>
              <a:t>vs</a:t>
            </a:r>
            <a:r>
              <a:rPr lang="nl-NL" b="1" dirty="0"/>
              <a:t> </a:t>
            </a:r>
            <a:r>
              <a:rPr lang="nl-NL" b="1" dirty="0" err="1"/>
              <a:t>Zooming</a:t>
            </a:r>
            <a:r>
              <a:rPr lang="nl-NL" b="1" dirty="0"/>
              <a:t>-out</a:t>
            </a:r>
            <a:endParaRPr lang="en-US" b="1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047925" y="1465522"/>
            <a:ext cx="9251197" cy="499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CB past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interactionistisch</a:t>
            </a:r>
            <a:r>
              <a:rPr lang="en-US" dirty="0"/>
              <a:t> en </a:t>
            </a:r>
            <a:r>
              <a:rPr lang="en-US" dirty="0" err="1"/>
              <a:t>evt</a:t>
            </a:r>
            <a:r>
              <a:rPr lang="en-US" dirty="0"/>
              <a:t> </a:t>
            </a:r>
            <a:r>
              <a:rPr lang="en-US" dirty="0" err="1"/>
              <a:t>sociaal-kritisch</a:t>
            </a:r>
            <a:r>
              <a:rPr lang="en-US" dirty="0"/>
              <a:t> </a:t>
            </a:r>
            <a:r>
              <a:rPr lang="en-US" dirty="0" err="1"/>
              <a:t>paradigma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err="1"/>
              <a:t>Oosterlaken</a:t>
            </a:r>
            <a:r>
              <a:rPr lang="en-US" dirty="0"/>
              <a:t> (2015): </a:t>
            </a:r>
            <a:r>
              <a:rPr lang="en-US" i="1" dirty="0" err="1"/>
              <a:t>Niet</a:t>
            </a:r>
            <a:r>
              <a:rPr lang="en-US" i="1" dirty="0"/>
              <a:t> </a:t>
            </a:r>
            <a:r>
              <a:rPr lang="en-US" i="1" dirty="0" err="1"/>
              <a:t>alleen</a:t>
            </a:r>
            <a:r>
              <a:rPr lang="en-US" i="1" dirty="0"/>
              <a:t> </a:t>
            </a:r>
            <a:r>
              <a:rPr lang="en-US" i="1" dirty="0" err="1"/>
              <a:t>kijken</a:t>
            </a:r>
            <a:r>
              <a:rPr lang="en-US" i="1" dirty="0"/>
              <a:t> </a:t>
            </a:r>
            <a:r>
              <a:rPr lang="en-US" i="1" dirty="0" err="1"/>
              <a:t>naar</a:t>
            </a:r>
            <a:r>
              <a:rPr lang="en-US" i="1" dirty="0"/>
              <a:t> </a:t>
            </a:r>
            <a:r>
              <a:rPr lang="en-US" i="1" dirty="0" err="1"/>
              <a:t>technologie-gerelateerde</a:t>
            </a:r>
            <a:r>
              <a:rPr lang="en-US" i="1" dirty="0"/>
              <a:t> </a:t>
            </a:r>
            <a:r>
              <a:rPr lang="en-US" i="1" dirty="0" err="1"/>
              <a:t>processen</a:t>
            </a:r>
            <a:r>
              <a:rPr lang="en-US" i="1" dirty="0"/>
              <a:t> maar </a:t>
            </a:r>
            <a:r>
              <a:rPr lang="en-US" i="1" dirty="0" err="1"/>
              <a:t>ook</a:t>
            </a:r>
            <a:r>
              <a:rPr lang="en-US" i="1" dirty="0"/>
              <a:t> </a:t>
            </a:r>
            <a:r>
              <a:rPr lang="en-US" i="1" dirty="0" err="1"/>
              <a:t>naar</a:t>
            </a:r>
            <a:r>
              <a:rPr lang="en-US" i="1" dirty="0"/>
              <a:t> de impact 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i="1" dirty="0" err="1"/>
              <a:t>levens</a:t>
            </a:r>
            <a:r>
              <a:rPr lang="en-US" i="1" dirty="0"/>
              <a:t> van </a:t>
            </a:r>
            <a:r>
              <a:rPr lang="en-US" i="1" dirty="0" err="1"/>
              <a:t>mensen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81389" y="3924667"/>
            <a:ext cx="6696744" cy="2205826"/>
            <a:chOff x="3071664" y="3933056"/>
            <a:chExt cx="6696744" cy="2205826"/>
          </a:xfrm>
        </p:grpSpPr>
        <p:sp>
          <p:nvSpPr>
            <p:cNvPr id="6" name="Afgeronde rechthoek 2"/>
            <p:cNvSpPr/>
            <p:nvPr/>
          </p:nvSpPr>
          <p:spPr>
            <a:xfrm>
              <a:off x="3071664" y="4221089"/>
              <a:ext cx="1800200" cy="116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‘</a:t>
              </a:r>
              <a:r>
                <a:rPr lang="nl-NL" sz="1600" b="1" dirty="0" err="1"/>
                <a:t>Zooming</a:t>
              </a:r>
              <a:r>
                <a:rPr lang="nl-NL" sz="1600" b="1" dirty="0"/>
                <a:t> in’:</a:t>
              </a:r>
            </a:p>
            <a:p>
              <a:pPr algn="ctr"/>
              <a:r>
                <a:rPr lang="nl-NL" sz="1600" dirty="0"/>
                <a:t>details van technologisch ontwerp</a:t>
              </a:r>
              <a:endParaRPr lang="en-US" sz="1600" dirty="0"/>
            </a:p>
          </p:txBody>
        </p:sp>
        <p:sp>
          <p:nvSpPr>
            <p:cNvPr id="7" name="Afgeronde rechthoek 4"/>
            <p:cNvSpPr/>
            <p:nvPr/>
          </p:nvSpPr>
          <p:spPr>
            <a:xfrm>
              <a:off x="7968208" y="4221089"/>
              <a:ext cx="1800200" cy="116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‘</a:t>
              </a:r>
              <a:r>
                <a:rPr lang="nl-NL" sz="1600" b="1" dirty="0" err="1"/>
                <a:t>Zooming</a:t>
              </a:r>
              <a:r>
                <a:rPr lang="nl-NL" sz="1600" b="1" dirty="0"/>
                <a:t> out’:</a:t>
              </a:r>
            </a:p>
            <a:p>
              <a:pPr algn="ctr"/>
              <a:r>
                <a:rPr lang="nl-NL" sz="1600" dirty="0"/>
                <a:t>socio-technische </a:t>
              </a:r>
              <a:r>
                <a:rPr lang="nl-NL" sz="1600" dirty="0" err="1"/>
                <a:t>embedding</a:t>
              </a:r>
              <a:endParaRPr lang="en-US" sz="1600" dirty="0"/>
            </a:p>
          </p:txBody>
        </p:sp>
        <p:sp>
          <p:nvSpPr>
            <p:cNvPr id="8" name="Ovaal 3"/>
            <p:cNvSpPr/>
            <p:nvPr/>
          </p:nvSpPr>
          <p:spPr>
            <a:xfrm>
              <a:off x="5303912" y="4365105"/>
              <a:ext cx="2232248" cy="936104"/>
            </a:xfrm>
            <a:prstGeom prst="ellips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b="1" dirty="0"/>
                <a:t>Technische artefacten</a:t>
              </a:r>
            </a:p>
            <a:p>
              <a:pPr algn="ctr"/>
              <a:r>
                <a:rPr lang="nl-NL" sz="1100" b="1" dirty="0"/>
                <a:t>(technologie, hulpmiddelen, apps, robots, etc.)  </a:t>
              </a:r>
              <a:endParaRPr lang="en-US" sz="1100" b="1" dirty="0"/>
            </a:p>
          </p:txBody>
        </p:sp>
        <p:sp>
          <p:nvSpPr>
            <p:cNvPr id="9" name="Gekromde PIJL-OMHOOG 5"/>
            <p:cNvSpPr/>
            <p:nvPr/>
          </p:nvSpPr>
          <p:spPr>
            <a:xfrm>
              <a:off x="5087888" y="5013178"/>
              <a:ext cx="2664296" cy="648071"/>
            </a:xfrm>
            <a:prstGeom prst="curvedUpArrow">
              <a:avLst/>
            </a:prstGeom>
            <a:solidFill>
              <a:schemeClr val="accent1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Gekromde PIJL-OMHOOG 8"/>
            <p:cNvSpPr/>
            <p:nvPr/>
          </p:nvSpPr>
          <p:spPr>
            <a:xfrm rot="10800000">
              <a:off x="5015880" y="3933056"/>
              <a:ext cx="2664296" cy="648072"/>
            </a:xfrm>
            <a:prstGeom prst="curvedUpArrow">
              <a:avLst/>
            </a:prstGeom>
            <a:solidFill>
              <a:schemeClr val="accent1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kstvak 6"/>
            <p:cNvSpPr txBox="1"/>
            <p:nvPr/>
          </p:nvSpPr>
          <p:spPr>
            <a:xfrm>
              <a:off x="8036990" y="5877272"/>
              <a:ext cx="15279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i="1" dirty="0"/>
                <a:t>(Oosterlaken, 2015, 15)</a:t>
              </a:r>
              <a:endParaRPr lang="en-US" sz="11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6280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Capability</a:t>
            </a:r>
            <a:r>
              <a:rPr lang="nl-NL" b="1" dirty="0"/>
              <a:t> benadering als kritische lens</a:t>
            </a:r>
            <a:endParaRPr lang="en-US" b="1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621224" y="1452157"/>
            <a:ext cx="9251197" cy="4993629"/>
          </a:xfrm>
        </p:spPr>
        <p:txBody>
          <a:bodyPr>
            <a:normAutofit/>
          </a:bodyPr>
          <a:lstStyle/>
          <a:p>
            <a:pPr marL="24923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altLang="en-US" sz="3200" i="1" dirty="0">
                <a:ea typeface="MS PGothic" charset="-128"/>
                <a:sym typeface="Wingdings"/>
              </a:rPr>
              <a:t> </a:t>
            </a:r>
            <a:r>
              <a:rPr lang="nl-NL" altLang="en-US" sz="3200" dirty="0">
                <a:ea typeface="MS PGothic" charset="-128"/>
              </a:rPr>
              <a:t>Capability Approach als </a:t>
            </a:r>
            <a:r>
              <a:rPr lang="nl-NL" altLang="en-US" sz="3200" b="1" dirty="0">
                <a:ea typeface="MS PGothic" charset="-128"/>
              </a:rPr>
              <a:t>kritisch kijkkader</a:t>
            </a:r>
          </a:p>
          <a:p>
            <a:pPr marL="592138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NL" altLang="en-US" sz="3200" dirty="0">
                <a:ea typeface="MS PGothic" charset="-128"/>
              </a:rPr>
              <a:t>Kijk </a:t>
            </a:r>
            <a:r>
              <a:rPr lang="nl-NL" altLang="en-US" sz="3200" b="1" dirty="0">
                <a:ea typeface="MS PGothic" charset="-128"/>
              </a:rPr>
              <a:t>integraal</a:t>
            </a:r>
            <a:r>
              <a:rPr lang="nl-NL" altLang="en-US" sz="3200" dirty="0">
                <a:ea typeface="MS PGothic" charset="-128"/>
              </a:rPr>
              <a:t> zowel naar </a:t>
            </a:r>
            <a:r>
              <a:rPr lang="nl-NL" altLang="en-US" sz="3200" b="1" dirty="0">
                <a:ea typeface="MS PGothic" charset="-128"/>
              </a:rPr>
              <a:t>beoogde</a:t>
            </a:r>
            <a:r>
              <a:rPr lang="nl-NL" altLang="en-US" sz="3200" dirty="0">
                <a:ea typeface="MS PGothic" charset="-128"/>
              </a:rPr>
              <a:t> als </a:t>
            </a:r>
            <a:r>
              <a:rPr lang="nl-NL" altLang="en-US" sz="3200" b="1" dirty="0">
                <a:ea typeface="MS PGothic" charset="-128"/>
              </a:rPr>
              <a:t>niet-beoogde</a:t>
            </a:r>
            <a:r>
              <a:rPr lang="nl-NL" altLang="en-US" sz="3200" dirty="0">
                <a:ea typeface="MS PGothic" charset="-128"/>
              </a:rPr>
              <a:t> effecten van technologie</a:t>
            </a:r>
          </a:p>
          <a:p>
            <a:pPr marL="592138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NL" altLang="en-US" sz="3200" dirty="0">
                <a:ea typeface="MS PGothic" charset="-128"/>
              </a:rPr>
              <a:t>Houd oog voor </a:t>
            </a:r>
            <a:r>
              <a:rPr lang="nl-NL" altLang="en-US" sz="3200" b="1" dirty="0">
                <a:ea typeface="MS PGothic" charset="-128"/>
              </a:rPr>
              <a:t>diversiteit</a:t>
            </a:r>
            <a:r>
              <a:rPr lang="nl-NL" altLang="en-US" sz="3200" dirty="0">
                <a:ea typeface="MS PGothic" charset="-128"/>
              </a:rPr>
              <a:t> van menselijke levens en inbedding in de </a:t>
            </a:r>
            <a:r>
              <a:rPr lang="nl-NL" altLang="en-US" sz="3200" b="1" dirty="0">
                <a:ea typeface="MS PGothic" charset="-128"/>
              </a:rPr>
              <a:t>socio-technische</a:t>
            </a:r>
            <a:r>
              <a:rPr lang="nl-NL" altLang="en-US" sz="3200" dirty="0">
                <a:ea typeface="MS PGothic" charset="-128"/>
              </a:rPr>
              <a:t> context</a:t>
            </a:r>
          </a:p>
          <a:p>
            <a:pPr marL="592138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nl-NL" altLang="en-US" sz="3200" dirty="0">
                <a:ea typeface="MS PGothic" charset="-128"/>
              </a:rPr>
              <a:t>Kijk naar </a:t>
            </a:r>
            <a:r>
              <a:rPr lang="nl-NL" altLang="en-US" sz="3200" b="1" dirty="0" err="1">
                <a:ea typeface="MS PGothic" charset="-128"/>
              </a:rPr>
              <a:t>capabilities</a:t>
            </a:r>
            <a:r>
              <a:rPr lang="nl-NL" altLang="en-US" sz="3200" dirty="0">
                <a:ea typeface="MS PGothic" charset="-128"/>
              </a:rPr>
              <a:t> naast het </a:t>
            </a:r>
            <a:r>
              <a:rPr lang="nl-NL" altLang="en-US" sz="3200" b="1" dirty="0">
                <a:ea typeface="MS PGothic" charset="-128"/>
              </a:rPr>
              <a:t>functioneren:</a:t>
            </a:r>
            <a:r>
              <a:rPr lang="nl-NL" altLang="en-US" sz="3200" dirty="0">
                <a:ea typeface="MS PGothic" charset="-128"/>
              </a:rPr>
              <a:t> wat zijn de </a:t>
            </a:r>
            <a:r>
              <a:rPr lang="nl-NL" altLang="en-US" sz="3200" i="1" dirty="0">
                <a:ea typeface="MS PGothic" charset="-128"/>
              </a:rPr>
              <a:t>mogelijkheden</a:t>
            </a:r>
            <a:r>
              <a:rPr lang="nl-NL" altLang="en-US" sz="3200" dirty="0">
                <a:ea typeface="MS PGothic" charset="-128"/>
              </a:rPr>
              <a:t> die de technologie biedt</a:t>
            </a:r>
          </a:p>
          <a:p>
            <a:pPr marL="249238" indent="0">
              <a:lnSpc>
                <a:spcPct val="100000"/>
              </a:lnSpc>
              <a:spcBef>
                <a:spcPts val="0"/>
              </a:spcBef>
              <a:buNone/>
            </a:pPr>
            <a:endParaRPr lang="nl-NL" altLang="en-US" sz="1800" b="1" i="1" dirty="0">
              <a:ea typeface="MS PGothic" charset="-128"/>
            </a:endParaRPr>
          </a:p>
          <a:p>
            <a:pPr marL="24923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altLang="en-US" sz="1800" b="1" i="1" dirty="0">
                <a:ea typeface="MS PGothic" charset="-128"/>
              </a:rPr>
              <a:t>       Bron: Oosterlaken (2015) </a:t>
            </a:r>
          </a:p>
          <a:p>
            <a:pPr marL="592138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nl-NL" altLang="en-US" sz="3200" b="1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9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9848" y="509997"/>
            <a:ext cx="7458512" cy="747395"/>
          </a:xfrm>
        </p:spPr>
        <p:txBody>
          <a:bodyPr>
            <a:normAutofit/>
          </a:bodyPr>
          <a:lstStyle/>
          <a:p>
            <a:r>
              <a:rPr lang="nl-NL" sz="4000" b="1" dirty="0"/>
              <a:t>Complexe effecten van technologie</a:t>
            </a:r>
            <a:endParaRPr lang="en-US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973189" y="1490268"/>
            <a:ext cx="5381116" cy="4680520"/>
          </a:xfrm>
        </p:spPr>
        <p:txBody>
          <a:bodyPr>
            <a:normAutofit/>
          </a:bodyPr>
          <a:lstStyle/>
          <a:p>
            <a:pPr marL="0" lvl="4" indent="0" eaLnBrk="1" hangingPunct="1">
              <a:buFont typeface="Wingdings" charset="2"/>
              <a:buNone/>
            </a:pPr>
            <a:r>
              <a:rPr lang="nl-NL" altLang="en-US" sz="2400" dirty="0">
                <a:cs typeface="Arial" charset="0"/>
              </a:rPr>
              <a:t>In kaart brengen van de </a:t>
            </a:r>
            <a:r>
              <a:rPr lang="nl-NL" altLang="en-US" sz="2400" b="1" dirty="0">
                <a:cs typeface="Arial" charset="0"/>
              </a:rPr>
              <a:t>context</a:t>
            </a:r>
            <a:r>
              <a:rPr lang="nl-NL" altLang="en-US" sz="2400" dirty="0">
                <a:cs typeface="Arial" charset="0"/>
              </a:rPr>
              <a:t> waarin de technologie gebruikt wordt</a:t>
            </a:r>
          </a:p>
          <a:p>
            <a:pPr marL="0" lvl="4" indent="0" eaLnBrk="1" hangingPunct="1">
              <a:buFont typeface="Wingdings" charset="2"/>
              <a:buNone/>
            </a:pPr>
            <a:endParaRPr lang="nl-NL" altLang="en-US" sz="2400" dirty="0">
              <a:cs typeface="Arial" charset="0"/>
            </a:endParaRPr>
          </a:p>
          <a:p>
            <a:pPr marL="0" lvl="4" indent="0" eaLnBrk="1" hangingPunct="1">
              <a:buFont typeface="Wingdings" charset="2"/>
              <a:buNone/>
            </a:pPr>
            <a:r>
              <a:rPr lang="nl-NL" altLang="en-US" sz="2400" dirty="0">
                <a:cs typeface="Arial" charset="0"/>
              </a:rPr>
              <a:t>Wat zijn de </a:t>
            </a:r>
            <a:r>
              <a:rPr lang="nl-NL" altLang="en-US" sz="2400" b="1" dirty="0">
                <a:cs typeface="Arial" charset="0"/>
              </a:rPr>
              <a:t>complexe oorzaak-gevolg relaties</a:t>
            </a:r>
            <a:r>
              <a:rPr lang="nl-NL" altLang="en-US" sz="2400" dirty="0">
                <a:cs typeface="Arial" charset="0"/>
              </a:rPr>
              <a:t> die je in de situatie kunt onderscheiden?</a:t>
            </a:r>
          </a:p>
          <a:p>
            <a:pPr marL="0" lvl="4" indent="0" eaLnBrk="1" hangingPunct="1">
              <a:buFont typeface="Wingdings" charset="2"/>
              <a:buNone/>
            </a:pPr>
            <a:endParaRPr lang="nl-NL" altLang="en-US" sz="2400" dirty="0">
              <a:cs typeface="Arial" charset="0"/>
            </a:endParaRPr>
          </a:p>
          <a:p>
            <a:pPr marL="0" lvl="4" indent="0" eaLnBrk="1" hangingPunct="1">
              <a:buFont typeface="Wingdings" charset="2"/>
              <a:buNone/>
            </a:pPr>
            <a:r>
              <a:rPr lang="nl-NL" altLang="en-US" sz="2400" i="1" dirty="0">
                <a:cs typeface="Arial" charset="0"/>
              </a:rPr>
              <a:t>(Zie ook Actor-Netwerk Theorie van </a:t>
            </a:r>
            <a:r>
              <a:rPr lang="nl-NL" altLang="en-US" sz="2400" i="1" dirty="0" err="1">
                <a:cs typeface="Arial" charset="0"/>
              </a:rPr>
              <a:t>Latour</a:t>
            </a:r>
            <a:r>
              <a:rPr lang="nl-NL" altLang="en-US" sz="2400" i="1" dirty="0">
                <a:cs typeface="Arial" charset="0"/>
              </a:rPr>
              <a:t> en collega’s)</a:t>
            </a:r>
          </a:p>
          <a:p>
            <a:pPr marL="0" lvl="4" indent="0" eaLnBrk="1" hangingPunct="1">
              <a:buFont typeface="Wingdings" charset="2"/>
              <a:buNone/>
            </a:pPr>
            <a:endParaRPr lang="nl-NL" altLang="ja-JP" sz="2400" i="1" dirty="0">
              <a:ea typeface="MS PGothic" charset="-128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248" y="380624"/>
            <a:ext cx="4147450" cy="59802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66645" y="5444570"/>
            <a:ext cx="2868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Voorbeeld</a:t>
            </a:r>
            <a:r>
              <a:rPr lang="en-US" i="1" dirty="0"/>
              <a:t> van </a:t>
            </a:r>
            <a:r>
              <a:rPr lang="en-US" i="1" dirty="0" err="1"/>
              <a:t>complexe</a:t>
            </a:r>
            <a:r>
              <a:rPr lang="en-US" i="1" dirty="0"/>
              <a:t> </a:t>
            </a:r>
            <a:r>
              <a:rPr lang="en-US" i="1" dirty="0" err="1"/>
              <a:t>interacties</a:t>
            </a:r>
            <a:r>
              <a:rPr lang="en-US" i="1" dirty="0"/>
              <a:t> </a:t>
            </a:r>
            <a:r>
              <a:rPr lang="en-US" i="1" dirty="0" err="1"/>
              <a:t>rond</a:t>
            </a:r>
            <a:r>
              <a:rPr lang="en-US" i="1" dirty="0"/>
              <a:t> </a:t>
            </a:r>
            <a:r>
              <a:rPr lang="en-US" i="1" dirty="0" err="1"/>
              <a:t>beeldbellen</a:t>
            </a:r>
            <a:r>
              <a:rPr lang="en-US" i="1" dirty="0"/>
              <a:t> in de </a:t>
            </a:r>
            <a:r>
              <a:rPr lang="en-US" i="1" dirty="0" err="1"/>
              <a:t>zorg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746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7691" y="381903"/>
            <a:ext cx="4656589" cy="750611"/>
          </a:xfrm>
        </p:spPr>
        <p:txBody>
          <a:bodyPr>
            <a:normAutofit/>
          </a:bodyPr>
          <a:lstStyle/>
          <a:p>
            <a:r>
              <a:rPr lang="nl-NL" sz="4000" b="1" dirty="0" err="1"/>
              <a:t>ZiZo</a:t>
            </a:r>
            <a:r>
              <a:rPr lang="nl-NL" sz="4000" b="1" dirty="0"/>
              <a:t>-evaluatiekader</a:t>
            </a:r>
            <a:endParaRPr lang="en-US" sz="4000" b="1" dirty="0"/>
          </a:p>
        </p:txBody>
      </p:sp>
      <p:pic>
        <p:nvPicPr>
          <p:cNvPr id="5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75" y="1311711"/>
            <a:ext cx="6768752" cy="50765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ijdelijke aanduiding voor inhoud 4"/>
          <p:cNvSpPr>
            <a:spLocks noGrp="1"/>
          </p:cNvSpPr>
          <p:nvPr>
            <p:ph idx="1"/>
          </p:nvPr>
        </p:nvSpPr>
        <p:spPr>
          <a:xfrm>
            <a:off x="957691" y="1509733"/>
            <a:ext cx="2823896" cy="4680520"/>
          </a:xfrm>
        </p:spPr>
        <p:txBody>
          <a:bodyPr>
            <a:normAutofit/>
          </a:bodyPr>
          <a:lstStyle/>
          <a:p>
            <a:pPr marL="0" lvl="4" indent="0" eaLnBrk="1" hangingPunct="1">
              <a:buFont typeface="Wingdings" charset="2"/>
              <a:buNone/>
            </a:pPr>
            <a:r>
              <a:rPr lang="nl-NL" altLang="en-US" sz="2400" b="1" dirty="0">
                <a:cs typeface="Arial" charset="0"/>
              </a:rPr>
              <a:t>Ordenen van complexe oorzaak-gevolg relaties</a:t>
            </a:r>
            <a:r>
              <a:rPr lang="nl-NL" altLang="en-US" sz="2400" dirty="0">
                <a:cs typeface="Arial" charset="0"/>
              </a:rPr>
              <a:t> rondom technologie in matrix:</a:t>
            </a:r>
          </a:p>
          <a:p>
            <a:pPr marL="0" lvl="4" indent="0" eaLnBrk="1" hangingPunct="1">
              <a:buFont typeface="Wingdings" charset="2"/>
              <a:buNone/>
            </a:pPr>
            <a:r>
              <a:rPr lang="nl-NL" altLang="en-US" sz="2400" dirty="0">
                <a:cs typeface="Arial" charset="0"/>
              </a:rPr>
              <a:t>- </a:t>
            </a:r>
            <a:r>
              <a:rPr lang="nl-NL" altLang="en-US" sz="2400" i="1" dirty="0">
                <a:cs typeface="Arial" charset="0"/>
              </a:rPr>
              <a:t>Directe</a:t>
            </a:r>
            <a:r>
              <a:rPr lang="nl-NL" altLang="en-US" sz="2400" dirty="0">
                <a:cs typeface="Arial" charset="0"/>
              </a:rPr>
              <a:t> </a:t>
            </a:r>
            <a:r>
              <a:rPr lang="nl-NL" altLang="en-US" sz="2400" dirty="0" err="1">
                <a:cs typeface="Arial" charset="0"/>
              </a:rPr>
              <a:t>vs</a:t>
            </a:r>
            <a:r>
              <a:rPr lang="nl-NL" altLang="en-US" sz="2400" dirty="0">
                <a:cs typeface="Arial" charset="0"/>
              </a:rPr>
              <a:t> </a:t>
            </a:r>
            <a:r>
              <a:rPr lang="nl-NL" altLang="en-US" sz="2400" i="1" dirty="0">
                <a:cs typeface="Arial" charset="0"/>
              </a:rPr>
              <a:t>indirecte</a:t>
            </a:r>
            <a:r>
              <a:rPr lang="nl-NL" altLang="en-US" sz="2400" dirty="0">
                <a:cs typeface="Arial" charset="0"/>
              </a:rPr>
              <a:t> effecten</a:t>
            </a:r>
          </a:p>
          <a:p>
            <a:pPr marL="0" lvl="4" indent="0" eaLnBrk="1" hangingPunct="1">
              <a:buFont typeface="Wingdings" charset="2"/>
              <a:buNone/>
            </a:pPr>
            <a:r>
              <a:rPr lang="nl-NL" altLang="en-US" sz="2400" dirty="0">
                <a:cs typeface="Arial" charset="0"/>
              </a:rPr>
              <a:t>- </a:t>
            </a:r>
            <a:r>
              <a:rPr lang="nl-NL" altLang="en-US" sz="2400" i="1" dirty="0">
                <a:cs typeface="Arial" charset="0"/>
              </a:rPr>
              <a:t>Bedoelde</a:t>
            </a:r>
            <a:r>
              <a:rPr lang="nl-NL" altLang="en-US" sz="2400" dirty="0">
                <a:cs typeface="Arial" charset="0"/>
              </a:rPr>
              <a:t> </a:t>
            </a:r>
            <a:r>
              <a:rPr lang="nl-NL" altLang="en-US" sz="2400" dirty="0" err="1">
                <a:cs typeface="Arial" charset="0"/>
              </a:rPr>
              <a:t>vs</a:t>
            </a:r>
            <a:r>
              <a:rPr lang="nl-NL" altLang="en-US" sz="2400" dirty="0">
                <a:cs typeface="Arial" charset="0"/>
              </a:rPr>
              <a:t> </a:t>
            </a:r>
            <a:r>
              <a:rPr lang="nl-NL" altLang="en-US" sz="2400" i="1" dirty="0">
                <a:cs typeface="Arial" charset="0"/>
              </a:rPr>
              <a:t>onbedoelde</a:t>
            </a:r>
            <a:r>
              <a:rPr lang="nl-NL" altLang="en-US" sz="2400" dirty="0">
                <a:cs typeface="Arial" charset="0"/>
              </a:rPr>
              <a:t> effecten</a:t>
            </a:r>
          </a:p>
          <a:p>
            <a:pPr marL="0" lvl="4" indent="0" eaLnBrk="1" hangingPunct="1">
              <a:buFont typeface="Wingdings" charset="2"/>
              <a:buNone/>
            </a:pPr>
            <a:endParaRPr lang="nl-NL" altLang="en-US" sz="2400" dirty="0">
              <a:cs typeface="Arial" charset="0"/>
            </a:endParaRPr>
          </a:p>
          <a:p>
            <a:pPr marL="0" lvl="4" indent="0" eaLnBrk="1" hangingPunct="1">
              <a:buFont typeface="Wingdings" charset="2"/>
              <a:buNone/>
            </a:pPr>
            <a:r>
              <a:rPr lang="nl-NL" altLang="en-US" sz="2400" i="1" dirty="0">
                <a:cs typeface="Arial" charset="0"/>
              </a:rPr>
              <a:t>Welke </a:t>
            </a:r>
            <a:r>
              <a:rPr lang="nl-NL" altLang="en-US" sz="2400" i="1" dirty="0" err="1">
                <a:cs typeface="Arial" charset="0"/>
              </a:rPr>
              <a:t>capabilities</a:t>
            </a:r>
            <a:r>
              <a:rPr lang="nl-NL" altLang="en-US" sz="2400" i="1" dirty="0">
                <a:cs typeface="Arial" charset="0"/>
              </a:rPr>
              <a:t> en </a:t>
            </a:r>
            <a:r>
              <a:rPr lang="nl-NL" altLang="en-US" sz="2400" i="1" dirty="0" err="1">
                <a:cs typeface="Arial" charset="0"/>
              </a:rPr>
              <a:t>functionings</a:t>
            </a:r>
            <a:r>
              <a:rPr lang="nl-NL" altLang="en-US" sz="2400" i="1" dirty="0">
                <a:cs typeface="Arial" charset="0"/>
              </a:rPr>
              <a:t> zijn in het spel?</a:t>
            </a:r>
          </a:p>
        </p:txBody>
      </p:sp>
    </p:spTree>
    <p:extLst>
      <p:ext uri="{BB962C8B-B14F-4D97-AF65-F5344CB8AC3E}">
        <p14:creationId xmlns:p14="http://schemas.microsoft.com/office/powerpoint/2010/main" val="93499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CB, technologie en sociaal werk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1564"/>
            <a:ext cx="10515600" cy="4786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Sociaal werker </a:t>
            </a:r>
            <a:r>
              <a:rPr lang="nl-NL" dirty="0"/>
              <a:t>is bij uitstek getraind in het toepassen van een </a:t>
            </a:r>
            <a:r>
              <a:rPr lang="nl-NL" b="1" dirty="0"/>
              <a:t>integraal kijkkader op personen in hun context</a:t>
            </a:r>
            <a:r>
              <a:rPr lang="nl-NL" dirty="0"/>
              <a:t> (</a:t>
            </a:r>
            <a:r>
              <a:rPr lang="nl-NL" dirty="0" err="1"/>
              <a:t>Zooming</a:t>
            </a:r>
            <a:r>
              <a:rPr lang="nl-NL" dirty="0"/>
              <a:t>-out):</a:t>
            </a:r>
          </a:p>
          <a:p>
            <a:r>
              <a:rPr lang="nl-NL" dirty="0"/>
              <a:t>Biologische, psychologische en sociale factoren</a:t>
            </a:r>
          </a:p>
          <a:p>
            <a:r>
              <a:rPr lang="nl-NL" dirty="0"/>
              <a:t>Krachten en kwetsbaarheden</a:t>
            </a:r>
          </a:p>
          <a:p>
            <a:r>
              <a:rPr lang="nl-NL" dirty="0"/>
              <a:t>Steunfactoren en stressoren</a:t>
            </a:r>
          </a:p>
          <a:p>
            <a:endParaRPr lang="nl-NL" dirty="0"/>
          </a:p>
          <a:p>
            <a:pPr marL="0" indent="0">
              <a:buNone/>
            </a:pPr>
            <a:r>
              <a:rPr lang="en-US" dirty="0"/>
              <a:t>MAAR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Sociaal</a:t>
            </a:r>
            <a:r>
              <a:rPr lang="en-US" dirty="0"/>
              <a:t> </a:t>
            </a:r>
            <a:r>
              <a:rPr lang="en-US" dirty="0" err="1"/>
              <a:t>werkers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doorgaans</a:t>
            </a:r>
            <a:r>
              <a:rPr lang="en-US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weinig</a:t>
            </a:r>
            <a:r>
              <a:rPr lang="en-US" b="1" dirty="0"/>
              <a:t> </a:t>
            </a:r>
            <a:r>
              <a:rPr lang="en-US" b="1" dirty="0" err="1"/>
              <a:t>thuis</a:t>
            </a:r>
            <a:r>
              <a:rPr lang="en-US" b="1" dirty="0"/>
              <a:t> in de </a:t>
            </a:r>
            <a:r>
              <a:rPr lang="en-US" b="1" dirty="0" err="1"/>
              <a:t>technologie-specifieke</a:t>
            </a:r>
            <a:r>
              <a:rPr lang="en-US" b="1" dirty="0"/>
              <a:t> </a:t>
            </a:r>
            <a:r>
              <a:rPr lang="en-US" b="1" dirty="0" err="1"/>
              <a:t>zaken</a:t>
            </a:r>
            <a:r>
              <a:rPr lang="en-US" b="1" dirty="0"/>
              <a:t> </a:t>
            </a:r>
            <a:r>
              <a:rPr lang="en-US" dirty="0"/>
              <a:t>(Zooming-in)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 </a:t>
            </a:r>
            <a:r>
              <a:rPr lang="en-US" dirty="0" err="1">
                <a:sym typeface="Wingdings"/>
              </a:rPr>
              <a:t>Taak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voor</a:t>
            </a:r>
            <a:r>
              <a:rPr lang="en-US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opleidingen</a:t>
            </a:r>
            <a:r>
              <a:rPr lang="en-US" i="1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sociaal</a:t>
            </a:r>
            <a:r>
              <a:rPr lang="en-US" i="1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werk</a:t>
            </a:r>
            <a:r>
              <a:rPr lang="en-US" i="1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en</a:t>
            </a:r>
            <a:r>
              <a:rPr lang="en-US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werkveldorganisaties</a:t>
            </a:r>
            <a:endParaRPr lang="nl-NL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0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Conclusie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Technologie beoogt doorgaans om de </a:t>
            </a:r>
            <a:r>
              <a:rPr lang="nl-NL" b="1" dirty="0"/>
              <a:t>positieve vrijheid </a:t>
            </a:r>
            <a:r>
              <a:rPr lang="nl-NL" dirty="0"/>
              <a:t>van mensen te vergroten (meer mogelijk maken met technologie)</a:t>
            </a:r>
          </a:p>
          <a:p>
            <a:pPr marL="0" indent="0">
              <a:buNone/>
            </a:pPr>
            <a:r>
              <a:rPr lang="nl-NL" dirty="0"/>
              <a:t>Maar impact </a:t>
            </a:r>
            <a:r>
              <a:rPr lang="nl-NL" b="1" dirty="0"/>
              <a:t>kan ook negatief uitpakken</a:t>
            </a:r>
            <a:r>
              <a:rPr lang="nl-NL" dirty="0"/>
              <a:t> voor menselijk welzijn</a:t>
            </a:r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 err="1"/>
              <a:t>capabilitybenadering</a:t>
            </a:r>
            <a:r>
              <a:rPr lang="nl-NL" dirty="0"/>
              <a:t> biedt een </a:t>
            </a:r>
            <a:r>
              <a:rPr lang="nl-NL" b="1" dirty="0"/>
              <a:t>bruikbaar en veelomvattend kader </a:t>
            </a:r>
            <a:r>
              <a:rPr lang="nl-NL" dirty="0"/>
              <a:t>voor de </a:t>
            </a:r>
            <a:r>
              <a:rPr lang="nl-NL" b="1" dirty="0"/>
              <a:t>evaluatie van die complexe contexten </a:t>
            </a:r>
            <a:r>
              <a:rPr lang="nl-NL" dirty="0"/>
              <a:t>van technologie</a:t>
            </a:r>
          </a:p>
          <a:p>
            <a:pPr marL="0" indent="0">
              <a:buNone/>
            </a:pPr>
            <a:r>
              <a:rPr lang="nl-NL" dirty="0"/>
              <a:t>Sociaal werker richt zich meer van nature op dat </a:t>
            </a:r>
            <a:r>
              <a:rPr lang="nl-NL" b="1" dirty="0"/>
              <a:t>integrale overzicht</a:t>
            </a:r>
            <a:r>
              <a:rPr lang="nl-NL" dirty="0"/>
              <a:t>, maar zou zich wel beter moeten ontwikkelen in de </a:t>
            </a:r>
            <a:r>
              <a:rPr lang="nl-NL" b="1" dirty="0"/>
              <a:t>specifiek technische aspecten</a:t>
            </a:r>
            <a:r>
              <a:rPr lang="nl-NL" dirty="0"/>
              <a:t> van technologie.</a:t>
            </a:r>
          </a:p>
        </p:txBody>
      </p:sp>
    </p:spTree>
    <p:extLst>
      <p:ext uri="{BB962C8B-B14F-4D97-AF65-F5344CB8AC3E}">
        <p14:creationId xmlns:p14="http://schemas.microsoft.com/office/powerpoint/2010/main" val="9793525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469</Words>
  <Application>Microsoft Office PowerPoint</Application>
  <PresentationFormat>Breedbeeld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Helvetica</vt:lpstr>
      <vt:lpstr>Mangal</vt:lpstr>
      <vt:lpstr>Wingdings</vt:lpstr>
      <vt:lpstr>Kantoorthema</vt:lpstr>
      <vt:lpstr>PowerPoint-presentatie</vt:lpstr>
      <vt:lpstr>Invloeden van technologie</vt:lpstr>
      <vt:lpstr>Mens en technologie: paradigma’s</vt:lpstr>
      <vt:lpstr>Zooming-in vs Zooming-out</vt:lpstr>
      <vt:lpstr>Capability benadering als kritische lens</vt:lpstr>
      <vt:lpstr>Complexe effecten van technologie</vt:lpstr>
      <vt:lpstr>ZiZo-evaluatiekader</vt:lpstr>
      <vt:lpstr>CB, technologie en sociaal werk</vt:lpstr>
      <vt:lpstr>Conclusie</vt:lpstr>
    </vt:vector>
  </TitlesOfParts>
  <Company>Hogeschool van Arnhem en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</dc:title>
  <dc:creator>Jansen Erik</dc:creator>
  <cp:lastModifiedBy>Willem Blok</cp:lastModifiedBy>
  <cp:revision>40</cp:revision>
  <dcterms:created xsi:type="dcterms:W3CDTF">2018-02-07T10:32:50Z</dcterms:created>
  <dcterms:modified xsi:type="dcterms:W3CDTF">2018-02-19T20:51:35Z</dcterms:modified>
</cp:coreProperties>
</file>