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89" r:id="rId6"/>
    <p:sldId id="272" r:id="rId7"/>
    <p:sldId id="271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B71E-8140-4308-BF26-4BCDD34526F5}" type="datetimeFigureOut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52882-AFFA-456C-A287-8007FA7CFD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0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A957-DB71-4E67-A458-3F4534327FE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66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A957-DB71-4E67-A458-3F4534327FE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75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A957-DB71-4E67-A458-3F4534327FE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26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van </a:t>
            </a:r>
            <a:r>
              <a:rPr lang="en-US" dirty="0" err="1"/>
              <a:t>Bestuur</a:t>
            </a:r>
            <a:r>
              <a:rPr lang="en-US" dirty="0"/>
              <a:t>: </a:t>
            </a:r>
            <a:r>
              <a:rPr lang="en-US" dirty="0" err="1"/>
              <a:t>grote</a:t>
            </a:r>
            <a:r>
              <a:rPr lang="en-US" baseline="0" dirty="0"/>
              <a:t> </a:t>
            </a:r>
            <a:r>
              <a:rPr lang="en-US" baseline="0" dirty="0" err="1"/>
              <a:t>belangstelling</a:t>
            </a:r>
            <a:r>
              <a:rPr lang="en-US" baseline="0" dirty="0"/>
              <a:t> </a:t>
            </a:r>
            <a:r>
              <a:rPr lang="en-US" baseline="0" dirty="0" err="1"/>
              <a:t>getoond</a:t>
            </a:r>
            <a:r>
              <a:rPr lang="en-US" baseline="0" dirty="0"/>
              <a:t> voor de CA.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A957-DB71-4E67-A458-3F4534327FE9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A957-DB71-4E67-A458-3F4534327FE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10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63">
              <a:defRPr>
                <a:solidFill>
                  <a:schemeClr val="bg1"/>
                </a:solidFill>
                <a:latin typeface="Verdana" pitchFamily="34" charset="0"/>
              </a:defRPr>
            </a:lvl1pPr>
            <a:lvl2pPr marL="697926" indent="-268433" defTabSz="914163"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marL="1073732" indent="-214747" defTabSz="914163"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marL="1503225" indent="-214747" defTabSz="914163"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marL="1932716" indent="-214747" defTabSz="914163"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2362210" indent="-214747" defTabSz="914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Verdana" pitchFamily="34" charset="0"/>
              <a:buChar char="•"/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2791703" indent="-214747" defTabSz="914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Verdana" pitchFamily="34" charset="0"/>
              <a:buChar char="•"/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3221195" indent="-214747" defTabSz="914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Verdana" pitchFamily="34" charset="0"/>
              <a:buChar char="•"/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3650688" indent="-214747" defTabSz="914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Verdana" pitchFamily="34" charset="0"/>
              <a:buChar char="•"/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0A3D6A22-3338-4C2F-9F09-8D0D52FDB030}" type="slidenum">
              <a:rPr lang="nl-NL" altLang="nl-NL" smtClean="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nl-NL" altLang="nl-NL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52882-AFFA-456C-A287-8007FA7CFDA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59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FA957-DB71-4E67-A458-3F4534327FE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3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BEB-0921-4820-984D-E266062040D4}" type="datetime1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C8B4-0FE7-4D04-A87F-11FA417E253A}" type="datetime1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793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E321-B864-461D-9F29-40DCCB9CC912}" type="datetime1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26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9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5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5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8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15CAB-765E-4A83-9B3C-F9BD5C83D8E8}" type="datetime1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254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35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5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EB5-EABE-4C17-87DE-71BF7DB49169}" type="datetime1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9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CEC8-F9F1-491D-9207-3CE1A62DB57B}" type="datetime1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51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E55D-6C41-4199-BD21-5C98F9ACF502}" type="datetime1">
              <a:rPr lang="nl-NL" smtClean="0"/>
              <a:t>19-2-2018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53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4CF9-BBBE-4720-8D48-2663521DAB30}" type="datetime1">
              <a:rPr lang="nl-NL" smtClean="0"/>
              <a:t>19-2-2018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69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D94B-5912-4D08-A653-8A9CB1B194E7}" type="datetime1">
              <a:rPr lang="nl-NL" smtClean="0"/>
              <a:t>19-2-2018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706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A585-E1DE-4CA3-A370-6166D37CC70E}" type="datetime1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9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26ED-347A-4D1B-ACDC-4280AF29BF56}" type="datetime1">
              <a:rPr lang="nl-NL" smtClean="0"/>
              <a:t>19-2-2018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CA Movisie 2016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63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47EE-78FF-4663-935C-F6A158DD57B4}" type="datetime1">
              <a:rPr lang="nl-NL" smtClean="0"/>
              <a:t>19-2-2018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CA Movisie 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6C9DA-DA00-45D1-891F-6E4CC77FBB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09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CA Tilburg 2016</a:t>
            </a: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91C3-CFD8-488B-8C7C-8DCF3A1F78D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7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7" y="3417390"/>
            <a:ext cx="7722221" cy="621938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Workshop</a:t>
            </a:r>
            <a:br>
              <a:rPr lang="en-US" sz="3600" dirty="0"/>
            </a:br>
            <a:r>
              <a:rPr lang="en-US" sz="3600" b="1" dirty="0"/>
              <a:t>De Capabilitybenadering (CB)</a:t>
            </a:r>
            <a:br>
              <a:rPr lang="en-US" sz="3600" b="1" dirty="0"/>
            </a:br>
            <a:r>
              <a:rPr lang="en-US" sz="3600" b="1" dirty="0"/>
              <a:t> en </a:t>
            </a:r>
            <a:r>
              <a:rPr lang="en-US" sz="3600" b="1" dirty="0" err="1"/>
              <a:t>mensen</a:t>
            </a:r>
            <a:r>
              <a:rPr lang="en-US" sz="3600" b="1" dirty="0"/>
              <a:t> met </a:t>
            </a:r>
            <a:r>
              <a:rPr lang="en-US" sz="3600" b="1" dirty="0" err="1"/>
              <a:t>een</a:t>
            </a:r>
            <a:r>
              <a:rPr lang="en-US" sz="3600" b="1" dirty="0"/>
              <a:t> </a:t>
            </a:r>
            <a:r>
              <a:rPr lang="en-US" sz="3600" b="1" dirty="0" err="1"/>
              <a:t>beperking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2200" b="1" i="1" dirty="0"/>
              <a:t>Janny Beernink &amp;</a:t>
            </a:r>
            <a:br>
              <a:rPr lang="en-US" sz="2200" b="1" i="1" dirty="0"/>
            </a:br>
            <a:r>
              <a:rPr lang="en-US" sz="2200" b="1" i="1" dirty="0"/>
              <a:t>Collin den Braber</a:t>
            </a:r>
            <a:endParaRPr lang="nl-NL" sz="2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39752" y="5949279"/>
            <a:ext cx="3816424" cy="411841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9328"/>
            <a:ext cx="1248201" cy="122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9" y="5256335"/>
            <a:ext cx="1461029" cy="110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12002"/>
            <a:ext cx="2640660" cy="93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2663788" y="139269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Conferentie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</a:rPr>
              <a:t>streven</a:t>
            </a:r>
            <a:endParaRPr lang="en-US" sz="3200" b="1" i="1" dirty="0">
              <a:solidFill>
                <a:srgbClr val="FF0000"/>
              </a:solidFill>
            </a:endParaRPr>
          </a:p>
          <a:p>
            <a:r>
              <a:rPr lang="en-US" sz="3200" b="1" i="1" dirty="0" err="1">
                <a:solidFill>
                  <a:srgbClr val="FF0000"/>
                </a:solidFill>
              </a:rPr>
              <a:t>naar</a:t>
            </a:r>
            <a:r>
              <a:rPr lang="en-US" sz="3200" b="1" i="1" dirty="0">
                <a:solidFill>
                  <a:srgbClr val="FF0000"/>
                </a:solidFill>
              </a:rPr>
              <a:t> het </a:t>
            </a:r>
            <a:r>
              <a:rPr lang="en-US" sz="3200" b="1" i="1" dirty="0" err="1">
                <a:solidFill>
                  <a:srgbClr val="FF0000"/>
                </a:solidFill>
              </a:rPr>
              <a:t>goede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leven</a:t>
            </a:r>
            <a:endParaRPr lang="nl-NL" sz="3200" b="1" i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94" y="1445303"/>
            <a:ext cx="2725666" cy="9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387E979-CC29-48B6-9534-9CE723D65A4D}"/>
              </a:ext>
            </a:extLst>
          </p:cNvPr>
          <p:cNvSpPr txBox="1"/>
          <p:nvPr/>
        </p:nvSpPr>
        <p:spPr>
          <a:xfrm>
            <a:off x="1247907" y="799887"/>
            <a:ext cx="651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Bij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hoofdstuk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7 van “De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capabilitybenadering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in het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sociaal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Helvetica"/>
                <a:sym typeface="Calibri"/>
              </a:rPr>
              <a:t>domein</a:t>
            </a:r>
            <a:r>
              <a:rPr lang="en-US" dirty="0">
                <a:solidFill>
                  <a:prstClr val="black"/>
                </a:solidFill>
                <a:cs typeface="Helvetica"/>
                <a:sym typeface="Calibri"/>
              </a:rPr>
              <a:t>”</a:t>
            </a:r>
            <a:endParaRPr lang="nl-NL" dirty="0">
              <a:solidFill>
                <a:prstClr val="black"/>
              </a:solidFill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01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136" y="121196"/>
            <a:ext cx="8332320" cy="1143000"/>
          </a:xfrm>
        </p:spPr>
        <p:txBody>
          <a:bodyPr>
            <a:normAutofit/>
          </a:bodyPr>
          <a:lstStyle/>
          <a:p>
            <a:r>
              <a:rPr lang="en-US" i="1" dirty="0"/>
              <a:t>Agenda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2051" y="1268760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1- </a:t>
            </a:r>
            <a:r>
              <a:rPr lang="en-US" dirty="0" err="1"/>
              <a:t>Voorstellen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2- </a:t>
            </a:r>
            <a:r>
              <a:rPr lang="en-US" dirty="0" err="1"/>
              <a:t>Robeyns</a:t>
            </a:r>
            <a:r>
              <a:rPr lang="en-US" dirty="0"/>
              <a:t> &amp; de </a:t>
            </a:r>
            <a:r>
              <a:rPr lang="en-US" dirty="0" err="1"/>
              <a:t>capabilitybenadering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3- Casus </a:t>
            </a:r>
          </a:p>
          <a:p>
            <a:pPr marL="0" indent="0">
              <a:buNone/>
            </a:pPr>
            <a:r>
              <a:rPr lang="en-US" dirty="0"/>
              <a:t>4- </a:t>
            </a:r>
            <a:r>
              <a:rPr lang="en-US" dirty="0" err="1"/>
              <a:t>Bespreken</a:t>
            </a:r>
            <a:r>
              <a:rPr lang="en-US" dirty="0"/>
              <a:t> casus</a:t>
            </a:r>
          </a:p>
          <a:p>
            <a:pPr marL="0" indent="0">
              <a:buNone/>
            </a:pPr>
            <a:r>
              <a:rPr lang="en-US" dirty="0"/>
              <a:t>5- </a:t>
            </a:r>
            <a:r>
              <a:rPr lang="en-US" dirty="0" err="1"/>
              <a:t>Conclusie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6- </a:t>
            </a:r>
            <a:r>
              <a:rPr lang="en-US" dirty="0" err="1"/>
              <a:t>Afronding</a:t>
            </a:r>
            <a:endParaRPr lang="en-US" dirty="0"/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36" y="5224636"/>
            <a:ext cx="544645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75" y="3731510"/>
            <a:ext cx="2493348" cy="31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31" y="1556973"/>
            <a:ext cx="2736303" cy="157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6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5668" y="484703"/>
            <a:ext cx="56166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en-US" sz="4000" b="1" dirty="0" err="1"/>
              <a:t>Uitgangspunten</a:t>
            </a:r>
            <a:r>
              <a:rPr lang="en-US" sz="4000" b="1" dirty="0"/>
              <a:t> van de Capabilitybenadering (CB) </a:t>
            </a:r>
            <a:endParaRPr lang="nl-NL" sz="4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212" y="1916832"/>
            <a:ext cx="8229600" cy="4392487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menselijke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de </a:t>
            </a:r>
            <a:r>
              <a:rPr lang="en-US" dirty="0" err="1"/>
              <a:t>kwaliteit</a:t>
            </a:r>
            <a:r>
              <a:rPr lang="en-US" dirty="0"/>
              <a:t> van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centraal</a:t>
            </a:r>
            <a:r>
              <a:rPr lang="en-US" dirty="0"/>
              <a:t> (</a:t>
            </a:r>
            <a:r>
              <a:rPr lang="en-US" dirty="0" err="1"/>
              <a:t>geluk</a:t>
            </a:r>
            <a:r>
              <a:rPr lang="en-US" dirty="0"/>
              <a:t>, </a:t>
            </a:r>
            <a:r>
              <a:rPr lang="en-US" dirty="0" err="1"/>
              <a:t>menselijk</a:t>
            </a:r>
            <a:r>
              <a:rPr lang="en-US" dirty="0"/>
              <a:t> </a:t>
            </a:r>
            <a:r>
              <a:rPr lang="en-US" dirty="0" err="1"/>
              <a:t>floreren</a:t>
            </a:r>
            <a:r>
              <a:rPr lang="en-US" dirty="0"/>
              <a:t>, </a:t>
            </a:r>
            <a:r>
              <a:rPr lang="en-US" dirty="0" err="1"/>
              <a:t>welzijn</a:t>
            </a:r>
            <a:r>
              <a:rPr lang="en-US" dirty="0"/>
              <a:t>, </a:t>
            </a:r>
            <a:r>
              <a:rPr lang="en-US" dirty="0" err="1"/>
              <a:t>optimale</a:t>
            </a:r>
            <a:r>
              <a:rPr lang="en-US" dirty="0"/>
              <a:t> </a:t>
            </a:r>
            <a:r>
              <a:rPr lang="en-US" dirty="0" err="1"/>
              <a:t>zelfontplooing</a:t>
            </a:r>
            <a:r>
              <a:rPr lang="en-US" dirty="0"/>
              <a:t>, het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waardig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, etc.)</a:t>
            </a:r>
          </a:p>
          <a:p>
            <a:pPr>
              <a:buFontTx/>
              <a:buChar char="-"/>
            </a:pP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b="1" i="1" u="sng" dirty="0"/>
              <a:t>(</a:t>
            </a:r>
            <a:r>
              <a:rPr lang="en-US" b="1" i="1" u="sng" dirty="0" err="1"/>
              <a:t>binnen</a:t>
            </a:r>
            <a:r>
              <a:rPr lang="en-US" b="1" i="1" u="sng" dirty="0"/>
              <a:t> de </a:t>
            </a:r>
            <a:r>
              <a:rPr lang="en-US" b="1" i="1" u="sng" dirty="0" err="1"/>
              <a:t>grenzen</a:t>
            </a:r>
            <a:r>
              <a:rPr lang="en-US" b="1" i="1" u="sng" dirty="0"/>
              <a:t> van het </a:t>
            </a:r>
            <a:r>
              <a:rPr lang="en-US" b="1" i="1" u="sng" dirty="0" err="1"/>
              <a:t>redelijke</a:t>
            </a:r>
            <a:r>
              <a:rPr lang="en-US" b="1" i="1" u="sng" dirty="0"/>
              <a:t>)</a:t>
            </a:r>
            <a:r>
              <a:rPr lang="en-US" b="1" u="sng" dirty="0"/>
              <a:t> </a:t>
            </a:r>
            <a:r>
              <a:rPr lang="en-US" dirty="0"/>
              <a:t>de </a:t>
            </a:r>
            <a:r>
              <a:rPr lang="en-US" dirty="0" err="1"/>
              <a:t>vrijheid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om het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 wat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graag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als</a:t>
            </a:r>
            <a:r>
              <a:rPr lang="en-US" i="1" dirty="0"/>
              <a:t> </a:t>
            </a:r>
            <a:r>
              <a:rPr lang="en-US" i="1" dirty="0" err="1"/>
              <a:t>mensenrecht</a:t>
            </a:r>
            <a:r>
              <a:rPr lang="en-US" i="1" dirty="0"/>
              <a:t>??)</a:t>
            </a:r>
          </a:p>
          <a:p>
            <a:pPr>
              <a:buFontTx/>
              <a:buChar char="-"/>
            </a:pPr>
            <a:r>
              <a:rPr lang="en-US" dirty="0"/>
              <a:t>Het </a:t>
            </a:r>
            <a:r>
              <a:rPr lang="en-US" dirty="0" err="1"/>
              <a:t>gaat</a:t>
            </a:r>
            <a:r>
              <a:rPr lang="en-US" dirty="0"/>
              <a:t> om de  </a:t>
            </a:r>
            <a:r>
              <a:rPr lang="en-US" dirty="0" err="1"/>
              <a:t>menselijke</a:t>
            </a:r>
            <a:r>
              <a:rPr lang="en-US" dirty="0"/>
              <a:t> (</a:t>
            </a:r>
            <a:r>
              <a:rPr lang="en-US" dirty="0" err="1"/>
              <a:t>keuze</a:t>
            </a:r>
            <a:r>
              <a:rPr lang="en-US" dirty="0"/>
              <a:t>) </a:t>
            </a:r>
            <a:r>
              <a:rPr lang="en-US" dirty="0" err="1"/>
              <a:t>mogelijkheid</a:t>
            </a:r>
            <a:r>
              <a:rPr lang="en-US" dirty="0"/>
              <a:t> (Capability)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wat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b="1" dirty="0" err="1"/>
              <a:t>doen</a:t>
            </a:r>
            <a:r>
              <a:rPr lang="en-US" dirty="0"/>
              <a:t> en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b="1" dirty="0" err="1"/>
              <a:t>zijn</a:t>
            </a:r>
            <a:r>
              <a:rPr lang="en-US" b="1" dirty="0"/>
              <a:t>  </a:t>
            </a:r>
            <a:r>
              <a:rPr lang="en-US" dirty="0"/>
              <a:t>(</a:t>
            </a:r>
            <a:r>
              <a:rPr lang="en-US" dirty="0" err="1"/>
              <a:t>functionings</a:t>
            </a:r>
            <a:r>
              <a:rPr lang="en-US" dirty="0"/>
              <a:t> = doings &amp; beings)</a:t>
            </a:r>
          </a:p>
          <a:p>
            <a:pPr>
              <a:buFontTx/>
              <a:buChar char="-"/>
            </a:pPr>
            <a:r>
              <a:rPr lang="en-US" dirty="0" err="1"/>
              <a:t>Beleidsmakers</a:t>
            </a:r>
            <a:r>
              <a:rPr lang="en-US" dirty="0"/>
              <a:t> en professionals </a:t>
            </a:r>
            <a:r>
              <a:rPr lang="en-US" dirty="0" err="1"/>
              <a:t>dienen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bezig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met het </a:t>
            </a:r>
            <a:r>
              <a:rPr lang="en-US" dirty="0" err="1"/>
              <a:t>creëren</a:t>
            </a:r>
            <a:r>
              <a:rPr lang="en-US" dirty="0"/>
              <a:t> van </a:t>
            </a:r>
            <a:r>
              <a:rPr lang="en-US" dirty="0" err="1"/>
              <a:t>kansen</a:t>
            </a:r>
            <a:r>
              <a:rPr lang="en-US" dirty="0"/>
              <a:t> / </a:t>
            </a:r>
            <a:r>
              <a:rPr lang="en-US" dirty="0" err="1"/>
              <a:t>mogelijkheden</a:t>
            </a:r>
            <a:r>
              <a:rPr lang="en-US" dirty="0"/>
              <a:t> voor doings &amp; beings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81" y="486901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498345" y="115371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</a:t>
            </a:r>
            <a:r>
              <a:rPr lang="en-US" dirty="0" err="1"/>
              <a:t>april</a:t>
            </a:r>
            <a:r>
              <a:rPr lang="en-US" dirty="0"/>
              <a:t>, 2016</a:t>
            </a:r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371"/>
            <a:ext cx="1679512" cy="15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02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Prisma</a:t>
            </a:r>
            <a:r>
              <a:rPr lang="en-US" sz="4000" b="1" dirty="0"/>
              <a:t>: </a:t>
            </a:r>
            <a:r>
              <a:rPr lang="en-US" sz="4000" b="1" dirty="0" err="1"/>
              <a:t>zorg</a:t>
            </a:r>
            <a:r>
              <a:rPr lang="en-US" sz="4000" b="1" dirty="0"/>
              <a:t> voor </a:t>
            </a:r>
            <a:r>
              <a:rPr lang="en-US" sz="4000" b="1" dirty="0" err="1"/>
              <a:t>mensen</a:t>
            </a:r>
            <a:r>
              <a:rPr lang="en-US" sz="4000" b="1" dirty="0"/>
              <a:t> met </a:t>
            </a:r>
            <a:r>
              <a:rPr lang="en-US" sz="4000" b="1" dirty="0" err="1"/>
              <a:t>een</a:t>
            </a:r>
            <a:r>
              <a:rPr lang="en-US" sz="4000" b="1" dirty="0"/>
              <a:t> </a:t>
            </a:r>
            <a:r>
              <a:rPr lang="en-US" sz="4000" b="1" dirty="0" err="1"/>
              <a:t>beperking</a:t>
            </a:r>
            <a:r>
              <a:rPr lang="en-US" sz="4000" b="1" dirty="0"/>
              <a:t> </a:t>
            </a:r>
            <a:r>
              <a:rPr lang="en-US" sz="3600" dirty="0"/>
              <a:t>(</a:t>
            </a:r>
            <a:r>
              <a:rPr lang="en-US" sz="3600" dirty="0" err="1"/>
              <a:t>Brabants</a:t>
            </a:r>
            <a:r>
              <a:rPr lang="en-US" sz="3600" dirty="0"/>
              <a:t> </a:t>
            </a:r>
            <a:r>
              <a:rPr lang="en-US" sz="3600" dirty="0" err="1"/>
              <a:t>Dagblad</a:t>
            </a:r>
            <a:r>
              <a:rPr lang="en-US" sz="3600" dirty="0"/>
              <a:t>, 11-12-2015)  </a:t>
            </a:r>
            <a:endParaRPr lang="nl-NL" sz="3600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280920" cy="4677185"/>
          </a:xfrm>
        </p:spPr>
      </p:pic>
    </p:spTree>
    <p:extLst>
      <p:ext uri="{BB962C8B-B14F-4D97-AF65-F5344CB8AC3E}">
        <p14:creationId xmlns:p14="http://schemas.microsoft.com/office/powerpoint/2010/main" val="246869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1992407"/>
            <a:ext cx="3569360" cy="602940"/>
          </a:xfrm>
        </p:spPr>
        <p:txBody>
          <a:bodyPr>
            <a:normAutofit/>
          </a:bodyPr>
          <a:lstStyle/>
          <a:p>
            <a:r>
              <a:rPr lang="en-US" sz="2800" b="1" dirty="0"/>
              <a:t>Ingrid </a:t>
            </a:r>
            <a:r>
              <a:rPr lang="en-US" sz="2800" b="1" dirty="0" err="1"/>
              <a:t>Robeyns</a:t>
            </a:r>
            <a:r>
              <a:rPr lang="en-US" sz="2800" b="1" dirty="0"/>
              <a:t> (2005) </a:t>
            </a:r>
            <a:endParaRPr lang="nl-NL" sz="2800" b="1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1" y="2595563"/>
            <a:ext cx="9015810" cy="4237781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84411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17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3638" y="583228"/>
            <a:ext cx="4752528" cy="1121893"/>
          </a:xfrm>
        </p:spPr>
        <p:txBody>
          <a:bodyPr>
            <a:normAutofit fontScale="90000"/>
          </a:bodyPr>
          <a:lstStyle/>
          <a:p>
            <a:br>
              <a:rPr lang="nl-NL" altLang="nl-NL" sz="2400" b="1" dirty="0"/>
            </a:br>
            <a:r>
              <a:rPr lang="nl-NL" altLang="nl-NL" sz="2400" b="1" dirty="0"/>
              <a:t>De 10 essentiële  </a:t>
            </a:r>
            <a:r>
              <a:rPr lang="nl-NL" altLang="nl-NL" sz="2400" b="1" dirty="0" err="1"/>
              <a:t>capabilities</a:t>
            </a:r>
            <a:r>
              <a:rPr lang="nl-NL" altLang="nl-NL" sz="2400" b="1" dirty="0"/>
              <a:t>  volgens</a:t>
            </a:r>
            <a:br>
              <a:rPr lang="nl-NL" altLang="nl-NL" sz="2400" b="1" dirty="0"/>
            </a:br>
            <a:r>
              <a:rPr lang="nl-NL" altLang="nl-NL" sz="2400" b="1" dirty="0"/>
              <a:t>Martha Nussbaum (2012)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33601"/>
            <a:ext cx="7900630" cy="4924399"/>
          </a:xfrm>
        </p:spPr>
        <p:txBody>
          <a:bodyPr>
            <a:normAutofit fontScale="85000" lnSpcReduction="10000"/>
          </a:bodyPr>
          <a:lstStyle/>
          <a:p>
            <a:r>
              <a:rPr lang="nl-NL" altLang="nl-NL" sz="1900" b="1" dirty="0"/>
              <a:t>Leven</a:t>
            </a:r>
            <a:r>
              <a:rPr lang="nl-NL" altLang="nl-NL" sz="1900" dirty="0"/>
              <a:t> mensen zijn in staat om een leven te leiden volgens  een normale levensduur </a:t>
            </a:r>
          </a:p>
          <a:p>
            <a:r>
              <a:rPr lang="nl-NL" altLang="nl-NL" sz="1900" b="1" dirty="0"/>
              <a:t>Lichamelijke gezondheid</a:t>
            </a:r>
            <a:r>
              <a:rPr lang="nl-NL" altLang="nl-NL" sz="1900" dirty="0"/>
              <a:t> In staat tot gezond leven, voortplanting, voedsel, onderdak, e.d. </a:t>
            </a:r>
          </a:p>
          <a:p>
            <a:r>
              <a:rPr lang="nl-NL" altLang="nl-NL" sz="1900" b="1" dirty="0"/>
              <a:t>Lichamelijke onschendbaarheid</a:t>
            </a:r>
            <a:r>
              <a:rPr lang="nl-NL" altLang="nl-NL" sz="1900" dirty="0"/>
              <a:t> in staat om zich te bewegen zonder bedreiging van geweld, inclusief vrijwaring  van seksueel en huiselijk geweld. </a:t>
            </a:r>
          </a:p>
          <a:p>
            <a:r>
              <a:rPr lang="nl-NL" altLang="nl-NL" sz="1900" b="1" dirty="0"/>
              <a:t>Zintuigelijke waarneming, verbeeldingskracht en denken</a:t>
            </a:r>
            <a:r>
              <a:rPr lang="nl-NL" altLang="nl-NL" sz="1900" dirty="0"/>
              <a:t> in staat zijn om de zintuigen te gebruiken, te fantaseren, te denken en te redeneren: denk aan vrijheid  in  literatuur, muziek, wetenschap, etc. </a:t>
            </a:r>
          </a:p>
          <a:p>
            <a:r>
              <a:rPr lang="nl-NL" altLang="nl-NL" sz="1900" b="1" dirty="0"/>
              <a:t>Gevoelens</a:t>
            </a:r>
            <a:r>
              <a:rPr lang="nl-NL" altLang="nl-NL" sz="1900" dirty="0"/>
              <a:t> In staat om je te hechten aan dingen en mensen buiten zichzelf: liefhebben, rouwen, verdriet, beminnen, woede, etc. </a:t>
            </a:r>
          </a:p>
          <a:p>
            <a:r>
              <a:rPr lang="nl-NL" altLang="nl-NL" sz="1900" b="1" dirty="0"/>
              <a:t>Praktische rede </a:t>
            </a:r>
            <a:r>
              <a:rPr lang="nl-NL" altLang="nl-NL" sz="1900" dirty="0"/>
              <a:t>in staat om ideeën te vormen over het goede en hoe kan ik mijn leven daarop kan  inrichten : o.a. gewetensvrijheid en vrijheid van godsdienstoefening.  </a:t>
            </a:r>
          </a:p>
          <a:p>
            <a:r>
              <a:rPr lang="nl-NL" altLang="nl-NL" sz="1900" b="1" dirty="0">
                <a:solidFill>
                  <a:prstClr val="black"/>
                </a:solidFill>
              </a:rPr>
              <a:t>Sociale banden </a:t>
            </a:r>
            <a:r>
              <a:rPr lang="nl-NL" altLang="nl-NL" sz="1900" dirty="0"/>
              <a:t>in staat om met en voor andere te leven: aangaan van sociale banden, en  onderdeel uitmaken van een gemeenschap:  ook zelfrespect en eigenwaarde en dus anti  discriminatie op grond van geslacht, etniciteit, seksualiteit, kaste, religie, nationaliteit.  </a:t>
            </a:r>
          </a:p>
          <a:p>
            <a:r>
              <a:rPr lang="nl-NL" altLang="nl-NL" sz="1900" b="1" dirty="0"/>
              <a:t>Andere biologische soorten</a:t>
            </a:r>
            <a:r>
              <a:rPr lang="nl-NL" altLang="nl-NL" sz="1900" dirty="0"/>
              <a:t> in staat om te leven met dieren, planten, de natuur. </a:t>
            </a:r>
          </a:p>
          <a:p>
            <a:r>
              <a:rPr lang="nl-NL" altLang="nl-NL" sz="1900" b="1" dirty="0"/>
              <a:t>Spelen</a:t>
            </a:r>
            <a:r>
              <a:rPr lang="nl-NL" altLang="nl-NL" sz="1900" dirty="0"/>
              <a:t> in staat om te lachen, spelen en recreëren</a:t>
            </a:r>
          </a:p>
          <a:p>
            <a:r>
              <a:rPr lang="nl-NL" altLang="nl-NL" sz="1900" b="1" dirty="0"/>
              <a:t>Vormgeving van eigen omgeving</a:t>
            </a:r>
            <a:r>
              <a:rPr lang="nl-NL" altLang="nl-NL" sz="1900" dirty="0"/>
              <a:t> in staat tot  politieke en materiële (</a:t>
            </a:r>
            <a:r>
              <a:rPr lang="nl-NL" altLang="nl-NL" sz="1900" dirty="0" err="1"/>
              <a:t>arbeids</a:t>
            </a:r>
            <a:r>
              <a:rPr lang="nl-NL" altLang="nl-NL" sz="1900" dirty="0"/>
              <a:t>) participatie.</a:t>
            </a:r>
          </a:p>
          <a:p>
            <a:pPr>
              <a:buFont typeface="Verdana" pitchFamily="34" charset="0"/>
              <a:buNone/>
            </a:pPr>
            <a:endParaRPr lang="nl-NL" altLang="nl-NL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34" y="401053"/>
            <a:ext cx="2304256" cy="15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5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FF0000"/>
                </a:solidFill>
              </a:rPr>
              <a:t>Mindmap</a:t>
            </a:r>
            <a:r>
              <a:rPr lang="nl-NL" dirty="0"/>
              <a:t> Het leven van Anja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Huidige situatie </a:t>
            </a:r>
          </a:p>
          <a:p>
            <a:endParaRPr lang="nl-NL" altLang="nl-NL" sz="1600" b="1" dirty="0">
              <a:solidFill>
                <a:prstClr val="black"/>
              </a:solidFill>
            </a:endParaRPr>
          </a:p>
          <a:p>
            <a:r>
              <a:rPr lang="nl-NL" altLang="nl-NL" sz="1600" b="1" dirty="0">
                <a:solidFill>
                  <a:prstClr val="black"/>
                </a:solidFill>
              </a:rPr>
              <a:t>Leven 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Lichamelijke gezondheid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Lichamelijke onschendbaarheid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Zintuigelijke waarneming, verbeeldingskracht en denken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Gevoelens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Praktische rede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Sociale banden 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Andere biologische soorten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Spel</a:t>
            </a:r>
          </a:p>
          <a:p>
            <a:r>
              <a:rPr lang="nl-NL" altLang="nl-NL" sz="1600" b="1" dirty="0">
                <a:solidFill>
                  <a:prstClr val="black"/>
                </a:solidFill>
              </a:rPr>
              <a:t>Vormgeving van eigen omgeving</a:t>
            </a:r>
            <a:endParaRPr lang="nl-NL" sz="2000" dirty="0"/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ea typeface="Calibri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ea typeface="Calibri"/>
              </a:rPr>
              <a:t>Wat kan Anja werkelijk doen en zijn?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275856" y="1600199"/>
            <a:ext cx="5688632" cy="452596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Gewenste situatie   * Voorwaarden</a:t>
            </a:r>
          </a:p>
          <a:p>
            <a:pPr marL="0" indent="0">
              <a:buNone/>
            </a:pPr>
            <a:r>
              <a:rPr lang="nl-NL" dirty="0"/>
              <a:t>			         Wat is nodig?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85184"/>
            <a:ext cx="1952752" cy="12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7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/>
              <a:t>Conclusie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    Is de </a:t>
            </a:r>
            <a:r>
              <a:rPr lang="nl-NL" sz="2800" b="1" dirty="0" err="1"/>
              <a:t>capabilitybenadering</a:t>
            </a:r>
            <a:r>
              <a:rPr lang="nl-NL" sz="2800" b="1" dirty="0"/>
              <a:t> bruikbaar in de praktijk? </a:t>
            </a:r>
          </a:p>
          <a:p>
            <a:pPr marL="0" indent="0">
              <a:buNone/>
            </a:pPr>
            <a:r>
              <a:rPr lang="nl-NL" sz="2400" dirty="0"/>
              <a:t>1. Wat zijn je vragen als het gaat om toepassen CB in</a:t>
            </a:r>
          </a:p>
          <a:p>
            <a:pPr marL="0" indent="0">
              <a:buNone/>
            </a:pPr>
            <a:r>
              <a:rPr lang="nl-NL" sz="2400" dirty="0"/>
              <a:t>    de dagelijkse praktijk?</a:t>
            </a:r>
          </a:p>
          <a:p>
            <a:pPr marL="0" indent="0">
              <a:buNone/>
            </a:pPr>
            <a:r>
              <a:rPr lang="nl-NL" sz="2400" dirty="0"/>
              <a:t>2. Wat heb je nodig om CB toe te kunnen passen? </a:t>
            </a:r>
          </a:p>
          <a:p>
            <a:pPr marL="0" indent="0">
              <a:buNone/>
            </a:pPr>
            <a:r>
              <a:rPr lang="nl-NL" sz="2400" dirty="0"/>
              <a:t>3. Wat kun je aanbieden aan eigen kennis/ervaring?</a:t>
            </a:r>
          </a:p>
          <a:p>
            <a:pPr marL="0" indent="0">
              <a:buNone/>
            </a:pPr>
            <a:r>
              <a:rPr lang="nl-NL" sz="2400" dirty="0"/>
              <a:t>    Wat doe je al in CB?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79" y="5390135"/>
            <a:ext cx="2857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21" y="5266904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56" y="285047"/>
            <a:ext cx="14636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66" y="407284"/>
            <a:ext cx="17129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0" y="525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08ED347-ACE7-4333-A314-FF1DA8B0B890}"/>
              </a:ext>
            </a:extLst>
          </p:cNvPr>
          <p:cNvSpPr txBox="1"/>
          <p:nvPr/>
        </p:nvSpPr>
        <p:spPr>
          <a:xfrm>
            <a:off x="4059198" y="5369284"/>
            <a:ext cx="1465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CB-SD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346447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4876"/>
            <a:ext cx="6411553" cy="46214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7968" y="90658"/>
            <a:ext cx="4030863" cy="404664"/>
          </a:xfrm>
        </p:spPr>
        <p:txBody>
          <a:bodyPr>
            <a:normAutofit fontScale="90000"/>
          </a:bodyPr>
          <a:lstStyle/>
          <a:p>
            <a:r>
              <a:rPr lang="en-US" sz="2800" b="1" i="1" dirty="0"/>
              <a:t>Dank voor </a:t>
            </a:r>
            <a:r>
              <a:rPr lang="en-US" sz="2800" b="1" i="1" dirty="0" err="1"/>
              <a:t>uw</a:t>
            </a:r>
            <a:r>
              <a:rPr lang="en-US" sz="2800" b="1" i="1" dirty="0"/>
              <a:t> </a:t>
            </a:r>
            <a:r>
              <a:rPr lang="en-US" sz="2800" b="1" i="1" dirty="0" err="1"/>
              <a:t>aandacht</a:t>
            </a:r>
            <a:r>
              <a:rPr lang="en-US" sz="2800" b="1" i="1" dirty="0"/>
              <a:t>! </a:t>
            </a:r>
            <a:endParaRPr lang="nl-NL" sz="2800" b="1" i="1" dirty="0"/>
          </a:p>
        </p:txBody>
      </p:sp>
      <p:sp>
        <p:nvSpPr>
          <p:cNvPr id="6" name="Rechthoek 5"/>
          <p:cNvSpPr/>
          <p:nvPr/>
        </p:nvSpPr>
        <p:spPr>
          <a:xfrm>
            <a:off x="1151183" y="5183671"/>
            <a:ext cx="6319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ea typeface="+mj-ea"/>
                <a:cs typeface="+mj-cs"/>
              </a:rPr>
              <a:t> </a:t>
            </a:r>
            <a:r>
              <a:rPr lang="en-US" sz="3200" b="1" dirty="0" err="1">
                <a:ea typeface="+mj-ea"/>
                <a:cs typeface="+mj-cs"/>
              </a:rPr>
              <a:t>Nederlands-Vlaams</a:t>
            </a:r>
            <a:r>
              <a:rPr lang="en-US" sz="3200" b="1" dirty="0">
                <a:ea typeface="+mj-ea"/>
                <a:cs typeface="+mj-cs"/>
              </a:rPr>
              <a:t> </a:t>
            </a:r>
            <a:r>
              <a:rPr lang="en-US" sz="3200" b="1" dirty="0" err="1">
                <a:ea typeface="+mj-ea"/>
                <a:cs typeface="+mj-cs"/>
              </a:rPr>
              <a:t>Netwerk</a:t>
            </a:r>
            <a:r>
              <a:rPr lang="en-US" sz="3200" b="1" dirty="0">
                <a:ea typeface="+mj-ea"/>
                <a:cs typeface="+mj-cs"/>
              </a:rPr>
              <a:t> CB-SD</a:t>
            </a:r>
            <a:endParaRPr lang="nl-NL" sz="3200" b="1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1A1F81-3C97-4A02-8043-DB96BB13D885}"/>
              </a:ext>
            </a:extLst>
          </p:cNvPr>
          <p:cNvSpPr/>
          <p:nvPr/>
        </p:nvSpPr>
        <p:spPr>
          <a:xfrm>
            <a:off x="1302723" y="5850056"/>
            <a:ext cx="626327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oprichters: v.l.n.r.: Collin den Braber, Jeroen Gradener,</a:t>
            </a:r>
          </a:p>
          <a:p>
            <a:pPr algn="ctr">
              <a:lnSpc>
                <a:spcPct val="107000"/>
              </a:lnSpc>
            </a:pPr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Erik Jansen,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Annica Brummel, Willem Blok, Janny Beernink, Michel Tirions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45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541</Words>
  <Application>Microsoft Office PowerPoint</Application>
  <PresentationFormat>Diavoorstelling (4:3)</PresentationFormat>
  <Paragraphs>68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Verdana</vt:lpstr>
      <vt:lpstr>Kantoorthema</vt:lpstr>
      <vt:lpstr>1_Kantoorthema</vt:lpstr>
      <vt:lpstr>  Workshop De Capabilitybenadering (CB)  en mensen met een beperking  Janny Beernink &amp; Collin den Braber</vt:lpstr>
      <vt:lpstr>Agenda</vt:lpstr>
      <vt:lpstr>   Uitgangspunten van de Capabilitybenadering (CB) </vt:lpstr>
      <vt:lpstr>Prisma: zorg voor mensen met een beperking (Brabants Dagblad, 11-12-2015)  </vt:lpstr>
      <vt:lpstr>Ingrid Robeyns (2005) </vt:lpstr>
      <vt:lpstr> De 10 essentiële  capabilities  volgens Martha Nussbaum (2012)</vt:lpstr>
      <vt:lpstr>Mindmap Het leven van Anja </vt:lpstr>
      <vt:lpstr>Conclusie </vt:lpstr>
      <vt:lpstr>Dank voor uw aandacht!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The Capability Approach and Social Work</dc:title>
  <dc:creator>Collin</dc:creator>
  <cp:lastModifiedBy>Willem Blok</cp:lastModifiedBy>
  <cp:revision>211</cp:revision>
  <dcterms:created xsi:type="dcterms:W3CDTF">2016-02-28T11:37:47Z</dcterms:created>
  <dcterms:modified xsi:type="dcterms:W3CDTF">2018-02-19T22:39:39Z</dcterms:modified>
</cp:coreProperties>
</file>