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C8A8-CAC3-4033-A421-BE72199CF101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915F-C744-432B-B1E1-FE73A727B0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02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C8A8-CAC3-4033-A421-BE72199CF101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915F-C744-432B-B1E1-FE73A727B0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11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C8A8-CAC3-4033-A421-BE72199CF101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915F-C744-432B-B1E1-FE73A727B0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81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C8A8-CAC3-4033-A421-BE72199CF101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915F-C744-432B-B1E1-FE73A727B0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69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C8A8-CAC3-4033-A421-BE72199CF101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915F-C744-432B-B1E1-FE73A727B0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116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C8A8-CAC3-4033-A421-BE72199CF101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915F-C744-432B-B1E1-FE73A727B0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608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C8A8-CAC3-4033-A421-BE72199CF101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915F-C744-432B-B1E1-FE73A727B0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93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C8A8-CAC3-4033-A421-BE72199CF101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915F-C744-432B-B1E1-FE73A727B0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2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C8A8-CAC3-4033-A421-BE72199CF101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915F-C744-432B-B1E1-FE73A727B0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40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C8A8-CAC3-4033-A421-BE72199CF101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915F-C744-432B-B1E1-FE73A727B0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1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C8A8-CAC3-4033-A421-BE72199CF101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915F-C744-432B-B1E1-FE73A727B0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36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FC8A8-CAC3-4033-A421-BE72199CF101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1915F-C744-432B-B1E1-FE73A727B0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96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4F690548-D4B5-46B8-B3EB-2D24BAEDF13B}"/>
              </a:ext>
            </a:extLst>
          </p:cNvPr>
          <p:cNvSpPr txBox="1"/>
          <p:nvPr/>
        </p:nvSpPr>
        <p:spPr>
          <a:xfrm>
            <a:off x="2730335" y="2614727"/>
            <a:ext cx="6731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Bij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hoofdstuk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5: van ‘De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capabilitybenadering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in het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sociaal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domein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’ </a:t>
            </a:r>
            <a:endParaRPr kumimoji="0" lang="nl-NL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D1CF52A8-5D2E-43C0-9E0F-2D57724D76E2}"/>
              </a:ext>
            </a:extLst>
          </p:cNvPr>
          <p:cNvSpPr/>
          <p:nvPr/>
        </p:nvSpPr>
        <p:spPr>
          <a:xfrm>
            <a:off x="2839282" y="3307226"/>
            <a:ext cx="63382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b="1" dirty="0"/>
              <a:t>De </a:t>
            </a:r>
            <a:r>
              <a:rPr lang="nl-NL" sz="3200" b="1" dirty="0" err="1"/>
              <a:t>capabilitybenadering</a:t>
            </a:r>
            <a:r>
              <a:rPr lang="nl-NL" sz="3200" b="1" dirty="0"/>
              <a:t> (CB) en het sociaal werk: wederkerige partners </a:t>
            </a:r>
            <a:endParaRPr lang="nl-NL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092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Conclusie</a:t>
            </a:r>
            <a:endParaRPr lang="en-US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CB biedt </a:t>
            </a:r>
            <a:r>
              <a:rPr lang="nl-NL" b="1" dirty="0"/>
              <a:t>handvatten</a:t>
            </a:r>
            <a:r>
              <a:rPr lang="nl-NL" dirty="0"/>
              <a:t> voor de sociaal werker om op verschillende niveaus en vanuit verschillende perspectieven antwoord te geven op de vragen:</a:t>
            </a:r>
          </a:p>
          <a:p>
            <a:r>
              <a:rPr lang="nl-NL" dirty="0"/>
              <a:t>Wat betekent het om mens in de wereld te zijn?</a:t>
            </a:r>
          </a:p>
          <a:p>
            <a:r>
              <a:rPr lang="nl-NL" dirty="0"/>
              <a:t>Wat is ervoor nodig om daarin tot bloei te komen?</a:t>
            </a:r>
          </a:p>
          <a:p>
            <a:r>
              <a:rPr lang="nl-NL" dirty="0"/>
              <a:t>Wat kunnen (en moeten!) we als samenleving doen om dat mogelijk te maken?</a:t>
            </a:r>
          </a:p>
          <a:p>
            <a:r>
              <a:rPr lang="nl-NL" dirty="0"/>
              <a:t>Wat kan de bijdrage van de sociaal werker daarbij zijn?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902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Meerwaarde CB voor het sociaal werk?</a:t>
            </a:r>
            <a:endParaRPr lang="en-US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CB kan fungeren als een moreel kompas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dirty="0">
                <a:sym typeface="Wingdings" panose="05000000000000000000" pitchFamily="2" charset="2"/>
              </a:rPr>
              <a:t>  normatieve theorie met vrijheid en sociale rechtvaardigheid</a:t>
            </a: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      als ijkpunten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  De CB helpt als lens om naar de praktijken van sociaal werk te kijken</a:t>
            </a:r>
          </a:p>
          <a:p>
            <a:r>
              <a:rPr lang="nl-NL" dirty="0">
                <a:sym typeface="Wingdings" panose="05000000000000000000" pitchFamily="2" charset="2"/>
              </a:rPr>
              <a:t>  Praktijken van het sociaal werk bieden waardevolle inzichten in de</a:t>
            </a: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     werking van veronderstelde mechanismen in het conversieproces</a:t>
            </a: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     van hulpbronnen naar functioneren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622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Sociaal werk vanuit het perspectief van de CB</a:t>
            </a:r>
            <a:endParaRPr lang="en-US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Conversieproces</a:t>
            </a:r>
            <a:r>
              <a:rPr lang="nl-NL" dirty="0"/>
              <a:t> als kern van de benadering:</a:t>
            </a:r>
          </a:p>
          <a:p>
            <a:pPr lvl="1"/>
            <a:r>
              <a:rPr lang="nl-NL" dirty="0"/>
              <a:t>Omzetten van </a:t>
            </a:r>
            <a:r>
              <a:rPr lang="nl-NL" b="1" dirty="0"/>
              <a:t>hulpbronnen</a:t>
            </a:r>
            <a:r>
              <a:rPr lang="nl-NL" dirty="0"/>
              <a:t> naar </a:t>
            </a:r>
            <a:r>
              <a:rPr lang="nl-NL" b="1" dirty="0" err="1"/>
              <a:t>capabilities</a:t>
            </a:r>
            <a:r>
              <a:rPr lang="nl-NL" dirty="0"/>
              <a:t> en naar </a:t>
            </a:r>
            <a:r>
              <a:rPr lang="nl-NL" b="1" dirty="0"/>
              <a:t>functioneren</a:t>
            </a:r>
          </a:p>
          <a:p>
            <a:pPr lvl="1"/>
            <a:r>
              <a:rPr lang="nl-NL" dirty="0"/>
              <a:t>Antwoord op de vraag: Hoe komt voor iemand </a:t>
            </a:r>
            <a:r>
              <a:rPr lang="nl-NL" b="1" dirty="0"/>
              <a:t>kwaliteit van leven </a:t>
            </a:r>
            <a:r>
              <a:rPr lang="nl-NL" dirty="0"/>
              <a:t>tot stand?</a:t>
            </a:r>
          </a:p>
          <a:p>
            <a:r>
              <a:rPr lang="nl-NL" dirty="0"/>
              <a:t>Sociaal Werk: Hoe verloopt dit conversieproces voor </a:t>
            </a:r>
            <a:r>
              <a:rPr lang="nl-NL" b="1" dirty="0"/>
              <a:t>specifieke personen in specifieke situaties</a:t>
            </a:r>
            <a:r>
              <a:rPr lang="nl-NL" dirty="0"/>
              <a:t>?</a:t>
            </a:r>
          </a:p>
          <a:p>
            <a:r>
              <a:rPr lang="nl-NL" b="1" dirty="0"/>
              <a:t>Speciale aandachtspunten</a:t>
            </a:r>
            <a:r>
              <a:rPr lang="nl-NL" dirty="0"/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/>
              <a:t>De relatie tussen individu en omgeving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/>
              <a:t>Integrale benadering menselijk functioneren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/>
              <a:t>Daadwerkelijke keuzemogelijkheden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/>
              <a:t>Structurele patronen van sociale ongelijkheid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621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Ad 1. Relatie individu-omgeving</a:t>
            </a:r>
            <a:endParaRPr lang="en-US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Interactie</a:t>
            </a:r>
            <a:r>
              <a:rPr lang="nl-NL" dirty="0"/>
              <a:t> tussen mensen en hun omgeving is complex</a:t>
            </a:r>
          </a:p>
          <a:p>
            <a:r>
              <a:rPr lang="nl-NL" dirty="0"/>
              <a:t>Hoe wordt het conversieproces </a:t>
            </a:r>
            <a:r>
              <a:rPr lang="nl-NL" b="1" dirty="0"/>
              <a:t>beïnvloed</a:t>
            </a:r>
            <a:r>
              <a:rPr lang="nl-NL" dirty="0"/>
              <a:t> door de situatie:</a:t>
            </a:r>
          </a:p>
          <a:p>
            <a:pPr lvl="1"/>
            <a:r>
              <a:rPr lang="nl-NL" dirty="0"/>
              <a:t>categorie persoonlijke conversiefactoren</a:t>
            </a:r>
          </a:p>
          <a:p>
            <a:pPr lvl="1"/>
            <a:r>
              <a:rPr lang="nl-NL" dirty="0"/>
              <a:t>categorie (fysieke) omgevingsconversiefactoren</a:t>
            </a:r>
          </a:p>
          <a:p>
            <a:pPr lvl="1"/>
            <a:r>
              <a:rPr lang="nl-NL" dirty="0"/>
              <a:t>categorie sociale conversiefactoren (</a:t>
            </a:r>
            <a:r>
              <a:rPr lang="nl-NL" dirty="0">
                <a:sym typeface="Wingdings" panose="05000000000000000000" pitchFamily="2" charset="2"/>
              </a:rPr>
              <a:t> hele grote categorie!)</a:t>
            </a:r>
          </a:p>
          <a:p>
            <a:r>
              <a:rPr lang="nl-NL" dirty="0"/>
              <a:t>Wanneer is iets een </a:t>
            </a:r>
            <a:r>
              <a:rPr lang="nl-NL" b="1" dirty="0"/>
              <a:t>hulpbron</a:t>
            </a:r>
            <a:r>
              <a:rPr lang="nl-NL" dirty="0"/>
              <a:t> en wanneer een </a:t>
            </a:r>
            <a:r>
              <a:rPr lang="nl-NL" b="1" dirty="0"/>
              <a:t>conversiefactor</a:t>
            </a:r>
            <a:r>
              <a:rPr lang="nl-NL" dirty="0"/>
              <a:t>: </a:t>
            </a:r>
            <a:r>
              <a:rPr lang="nl-NL" i="1" dirty="0"/>
              <a:t>onderdeel van de complexiteit</a:t>
            </a:r>
            <a:r>
              <a:rPr lang="nl-NL" dirty="0"/>
              <a:t>!</a:t>
            </a:r>
          </a:p>
          <a:p>
            <a:r>
              <a:rPr lang="nl-NL" b="1" dirty="0"/>
              <a:t>Interactie individu-omgeving</a:t>
            </a:r>
            <a:r>
              <a:rPr lang="nl-NL" dirty="0"/>
              <a:t>: CB erkent complexiteit maar meer specifieke domeintheorieën bieden mogelijke </a:t>
            </a:r>
            <a:r>
              <a:rPr lang="nl-NL" b="1" dirty="0"/>
              <a:t>verklaringen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884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Ad 2. Integrale benadering </a:t>
            </a:r>
            <a:br>
              <a:rPr lang="nl-NL" b="1" dirty="0"/>
            </a:br>
            <a:r>
              <a:rPr lang="nl-NL" b="1" dirty="0"/>
              <a:t>          van menselijk functioneren</a:t>
            </a:r>
            <a:endParaRPr lang="en-US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Ieder menselijk leven kent </a:t>
            </a:r>
            <a:r>
              <a:rPr lang="nl-NL" b="1" dirty="0"/>
              <a:t>verschillende waardevolle aspecten </a:t>
            </a:r>
            <a:r>
              <a:rPr lang="nl-NL" dirty="0"/>
              <a:t>en ieder individu bepaalt </a:t>
            </a:r>
            <a:r>
              <a:rPr lang="nl-NL" b="1" dirty="0"/>
              <a:t>eigen prioriteiten</a:t>
            </a:r>
          </a:p>
          <a:p>
            <a:r>
              <a:rPr lang="nl-NL" dirty="0"/>
              <a:t>Menselijk functioneren moet je dus altijd </a:t>
            </a:r>
            <a:r>
              <a:rPr lang="nl-NL" b="1" dirty="0"/>
              <a:t>holistisch</a:t>
            </a:r>
            <a:r>
              <a:rPr lang="nl-NL" dirty="0"/>
              <a:t> benaderen</a:t>
            </a: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   je wilt weten hoe de persoon er zelf in staat, deze vormt</a:t>
            </a: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       zijn eigen maatstaf</a:t>
            </a:r>
          </a:p>
          <a:p>
            <a:endParaRPr lang="nl-NL" b="1" dirty="0">
              <a:sym typeface="Wingdings" panose="05000000000000000000" pitchFamily="2" charset="2"/>
            </a:endParaRPr>
          </a:p>
          <a:p>
            <a:r>
              <a:rPr lang="nl-NL" b="1" dirty="0">
                <a:sym typeface="Wingdings" panose="05000000000000000000" pitchFamily="2" charset="2"/>
              </a:rPr>
              <a:t>Aandachtspunten/relevante vragen</a:t>
            </a:r>
            <a:r>
              <a:rPr lang="nl-NL" dirty="0">
                <a:sym typeface="Wingdings" panose="05000000000000000000" pitchFamily="2" charset="2"/>
              </a:rPr>
              <a:t>: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Hoe hangen </a:t>
            </a:r>
            <a:r>
              <a:rPr lang="nl-NL" dirty="0" err="1">
                <a:sym typeface="Wingdings" panose="05000000000000000000" pitchFamily="2" charset="2"/>
              </a:rPr>
              <a:t>capabilities</a:t>
            </a:r>
            <a:r>
              <a:rPr lang="nl-NL" dirty="0">
                <a:sym typeface="Wingdings" panose="05000000000000000000" pitchFamily="2" charset="2"/>
              </a:rPr>
              <a:t> en </a:t>
            </a:r>
            <a:r>
              <a:rPr lang="nl-NL" dirty="0" err="1">
                <a:sym typeface="Wingdings" panose="05000000000000000000" pitchFamily="2" charset="2"/>
              </a:rPr>
              <a:t>functionings</a:t>
            </a:r>
            <a:r>
              <a:rPr lang="nl-NL" dirty="0">
                <a:sym typeface="Wingdings" panose="05000000000000000000" pitchFamily="2" charset="2"/>
              </a:rPr>
              <a:t> met elkaar samen?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Welke </a:t>
            </a:r>
            <a:r>
              <a:rPr lang="nl-NL" dirty="0" err="1">
                <a:sym typeface="Wingdings" panose="05000000000000000000" pitchFamily="2" charset="2"/>
              </a:rPr>
              <a:t>capabilities</a:t>
            </a:r>
            <a:r>
              <a:rPr lang="nl-NL" dirty="0">
                <a:sym typeface="Wingdings" panose="05000000000000000000" pitchFamily="2" charset="2"/>
              </a:rPr>
              <a:t>/</a:t>
            </a:r>
            <a:r>
              <a:rPr lang="nl-NL" dirty="0" err="1">
                <a:sym typeface="Wingdings" panose="05000000000000000000" pitchFamily="2" charset="2"/>
              </a:rPr>
              <a:t>functionings</a:t>
            </a:r>
            <a:r>
              <a:rPr lang="nl-NL" dirty="0">
                <a:sym typeface="Wingdings" panose="05000000000000000000" pitchFamily="2" charset="2"/>
              </a:rPr>
              <a:t> zijn voorwaardelijk voor andere?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Welke </a:t>
            </a:r>
            <a:r>
              <a:rPr lang="nl-NL" dirty="0" err="1">
                <a:sym typeface="Wingdings" panose="05000000000000000000" pitchFamily="2" charset="2"/>
              </a:rPr>
              <a:t>capabilities</a:t>
            </a:r>
            <a:r>
              <a:rPr lang="nl-NL" dirty="0">
                <a:sym typeface="Wingdings" panose="05000000000000000000" pitchFamily="2" charset="2"/>
              </a:rPr>
              <a:t>/</a:t>
            </a:r>
            <a:r>
              <a:rPr lang="nl-NL" dirty="0" err="1">
                <a:sym typeface="Wingdings" panose="05000000000000000000" pitchFamily="2" charset="2"/>
              </a:rPr>
              <a:t>functionings</a:t>
            </a:r>
            <a:r>
              <a:rPr lang="nl-NL" dirty="0">
                <a:sym typeface="Wingdings" panose="05000000000000000000" pitchFamily="2" charset="2"/>
              </a:rPr>
              <a:t> zijn beïnvloedbaar in de situatie?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155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Ad 3. Daadwerkelijke keuzemogelijkheden </a:t>
            </a:r>
            <a:endParaRPr lang="en-US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Keuzes komen </a:t>
            </a:r>
            <a:r>
              <a:rPr lang="nl-NL" b="1" dirty="0"/>
              <a:t>zelden puur rationeel </a:t>
            </a:r>
            <a:r>
              <a:rPr lang="nl-NL" dirty="0"/>
              <a:t>tot stand</a:t>
            </a:r>
          </a:p>
          <a:p>
            <a:r>
              <a:rPr lang="nl-NL" dirty="0"/>
              <a:t>Wat allemaal </a:t>
            </a:r>
            <a:r>
              <a:rPr lang="nl-NL" b="1" dirty="0"/>
              <a:t>beïnvloedt deze keuzes</a:t>
            </a:r>
            <a:r>
              <a:rPr lang="nl-NL" dirty="0"/>
              <a:t>? (objectieve mogelijkheden; emoties; sociale druk; sociale normen; etc..)</a:t>
            </a:r>
          </a:p>
          <a:p>
            <a:r>
              <a:rPr lang="nl-NL" dirty="0"/>
              <a:t>Uitkomsten zijn divers, mede daarom werken mensenlevens </a:t>
            </a:r>
            <a:r>
              <a:rPr lang="nl-NL" b="1" dirty="0"/>
              <a:t>verschillend</a:t>
            </a:r>
            <a:r>
              <a:rPr lang="nl-NL" dirty="0"/>
              <a:t> uit</a:t>
            </a:r>
          </a:p>
          <a:p>
            <a:r>
              <a:rPr lang="nl-NL" dirty="0"/>
              <a:t>Soms passen mensen (onbewust of geïnternaliseerd) hun voorkeuren aan sociale normen aan (</a:t>
            </a:r>
            <a:r>
              <a:rPr lang="nl-NL" b="1" dirty="0"/>
              <a:t>adaptieve preferenties</a:t>
            </a:r>
            <a:r>
              <a:rPr lang="nl-NL" dirty="0"/>
              <a:t>)</a:t>
            </a:r>
          </a:p>
          <a:p>
            <a:r>
              <a:rPr lang="nl-NL" b="1" dirty="0"/>
              <a:t>Aandachtspunten</a:t>
            </a:r>
            <a:r>
              <a:rPr lang="nl-NL" dirty="0"/>
              <a:t>:</a:t>
            </a:r>
          </a:p>
          <a:p>
            <a:pPr lvl="1"/>
            <a:r>
              <a:rPr lang="nl-NL" dirty="0"/>
              <a:t>Welke info heb je over alternatieven?</a:t>
            </a:r>
          </a:p>
          <a:p>
            <a:pPr lvl="1"/>
            <a:r>
              <a:rPr lang="nl-NL" dirty="0"/>
              <a:t>Zijn de alternatieven realistisch (daadwerkelijk binnen bereik)?</a:t>
            </a:r>
          </a:p>
          <a:p>
            <a:pPr lvl="1"/>
            <a:r>
              <a:rPr lang="nl-NL" dirty="0"/>
              <a:t>Is iemand in staat om de alternatieven af te wegen?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551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Ad 4. Structurele patronen van</a:t>
            </a:r>
            <a:br>
              <a:rPr lang="nl-NL" b="1" dirty="0"/>
            </a:br>
            <a:r>
              <a:rPr lang="nl-NL" b="1" dirty="0"/>
              <a:t>          sociale ongelijkheid</a:t>
            </a:r>
            <a:endParaRPr lang="en-US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Sociale rechtvaardigheid </a:t>
            </a:r>
            <a:r>
              <a:rPr lang="nl-NL" dirty="0"/>
              <a:t>wordt soms belemmerd door de wijze waarop we de wereld hebben ingericht</a:t>
            </a:r>
          </a:p>
          <a:p>
            <a:r>
              <a:rPr lang="nl-NL" dirty="0"/>
              <a:t>Daardoor ontstaan </a:t>
            </a:r>
            <a:r>
              <a:rPr lang="nl-NL" b="1" dirty="0"/>
              <a:t>structurele patronen en mechanismen </a:t>
            </a:r>
            <a:r>
              <a:rPr lang="nl-NL" dirty="0"/>
              <a:t>waardoor ongelijkheid ontstaat</a:t>
            </a:r>
          </a:p>
          <a:p>
            <a:r>
              <a:rPr lang="nl-NL" dirty="0"/>
              <a:t>Het gaat om:  regels, opvattingen, normen, die in </a:t>
            </a:r>
            <a:r>
              <a:rPr lang="nl-NL" b="1" dirty="0"/>
              <a:t>wetgeving of procedures zijn verankerd</a:t>
            </a:r>
            <a:endParaRPr lang="nl-NL" dirty="0"/>
          </a:p>
          <a:p>
            <a:r>
              <a:rPr lang="nl-NL" b="1" dirty="0"/>
              <a:t>Extra moeilijk </a:t>
            </a:r>
            <a:r>
              <a:rPr lang="nl-NL" dirty="0"/>
              <a:t>om de ongelijkheden tegen te gaan:</a:t>
            </a:r>
          </a:p>
          <a:p>
            <a:pPr lvl="1"/>
            <a:r>
              <a:rPr lang="nl-NL" dirty="0"/>
              <a:t>hulpbronnen, conversiefactoren en voorkeuren worden erdoor beïnvloed en leiden tot hardnekkige belemmering van individuele ontwikkeling van mensen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333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CB vanuit het perspectief van Sociaal Werk</a:t>
            </a:r>
            <a:endParaRPr lang="en-US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Wat kan het werken vanuit de CB sociaal werkers bieden:</a:t>
            </a:r>
          </a:p>
          <a:p>
            <a:r>
              <a:rPr lang="nl-NL" dirty="0"/>
              <a:t>Aansluiting bij </a:t>
            </a:r>
            <a:r>
              <a:rPr lang="nl-NL" b="1" dirty="0"/>
              <a:t>internationale definitie van sociaal werk</a:t>
            </a:r>
          </a:p>
          <a:p>
            <a:r>
              <a:rPr lang="nl-NL" dirty="0"/>
              <a:t>Focus op </a:t>
            </a:r>
            <a:r>
              <a:rPr lang="nl-NL" b="1" dirty="0"/>
              <a:t>positieve vrijheid </a:t>
            </a:r>
            <a:r>
              <a:rPr lang="nl-NL" dirty="0"/>
              <a:t>(Berlin 1969: vrijheid die actief mogelijk gemaakt moet worden)</a:t>
            </a:r>
          </a:p>
          <a:p>
            <a:r>
              <a:rPr lang="nl-NL" b="1" dirty="0"/>
              <a:t>Overkoepelend theoretisch kader </a:t>
            </a:r>
            <a:r>
              <a:rPr lang="nl-NL" dirty="0"/>
              <a:t>voor bestaande sociaal werk benaderingen en methodieken</a:t>
            </a:r>
          </a:p>
          <a:p>
            <a:r>
              <a:rPr lang="nl-NL" dirty="0"/>
              <a:t>Moet vooral </a:t>
            </a:r>
            <a:r>
              <a:rPr lang="nl-NL" b="1" dirty="0"/>
              <a:t>nuttig</a:t>
            </a:r>
            <a:r>
              <a:rPr lang="nl-NL" dirty="0"/>
              <a:t> zijn in de SW-praktijk</a:t>
            </a:r>
          </a:p>
          <a:p>
            <a:r>
              <a:rPr lang="nl-NL" b="1" dirty="0"/>
              <a:t>Multidisciplinair kader </a:t>
            </a:r>
            <a:r>
              <a:rPr lang="nl-NL" dirty="0"/>
              <a:t>(met een eenduidig doel: hoe evalueer en stimuleer je kwaliteit van leven)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69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754" y="339958"/>
            <a:ext cx="10515600" cy="1325563"/>
          </a:xfrm>
        </p:spPr>
        <p:txBody>
          <a:bodyPr/>
          <a:lstStyle/>
          <a:p>
            <a:r>
              <a:rPr lang="nl-NL" b="1" dirty="0"/>
              <a:t>Wat biedt de CB concreet aan het SW? </a:t>
            </a:r>
            <a:endParaRPr lang="en-US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74343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Waar heb je in het SW steun aan de CB (Den Braber, 2015):</a:t>
            </a:r>
          </a:p>
          <a:p>
            <a:r>
              <a:rPr lang="nl-NL" b="1" i="1" dirty="0"/>
              <a:t>Handelingskader</a:t>
            </a:r>
            <a:r>
              <a:rPr lang="nl-NL" dirty="0"/>
              <a:t>: hoe handel je naar de juiste doelen en welke middelen zijn geschikt?</a:t>
            </a:r>
          </a:p>
          <a:p>
            <a:r>
              <a:rPr lang="nl-NL" b="1" i="1" dirty="0"/>
              <a:t>Normatief kader</a:t>
            </a:r>
            <a:r>
              <a:rPr lang="nl-NL" dirty="0"/>
              <a:t>: geeft concretere invulling aan de professionele normen voor het sociaal werk (internationale definitie)</a:t>
            </a:r>
          </a:p>
          <a:p>
            <a:r>
              <a:rPr lang="nl-NL" b="1" i="1" dirty="0"/>
              <a:t>Evaluatief kader</a:t>
            </a:r>
            <a:r>
              <a:rPr lang="nl-NL" dirty="0"/>
              <a:t>: hoe beoordeel je de uitkomsten van je werk? Wat levert het op voor de cliënt?</a:t>
            </a:r>
          </a:p>
          <a:p>
            <a:endParaRPr lang="nl-NL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à"/>
            </a:pPr>
            <a:r>
              <a:rPr lang="nl-NL" sz="2000" i="1" dirty="0">
                <a:sym typeface="Wingdings" panose="05000000000000000000" pitchFamily="2" charset="2"/>
              </a:rPr>
              <a:t>  CB is GEEN methodiek maar stimuleert een genuanceerde en kritische houding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nl-NL" sz="2000" i="1" dirty="0">
                <a:sym typeface="Wingdings" panose="05000000000000000000" pitchFamily="2" charset="2"/>
              </a:rPr>
              <a:t>      ten aanzien van   praktijk en uitvoering van het sociaal werk.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67057371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720</Words>
  <Application>Microsoft Office PowerPoint</Application>
  <PresentationFormat>Breedbeeld</PresentationFormat>
  <Paragraphs>76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Kantoorthema</vt:lpstr>
      <vt:lpstr>PowerPoint-presentatie</vt:lpstr>
      <vt:lpstr>Meerwaarde CB voor het sociaal werk?</vt:lpstr>
      <vt:lpstr>Sociaal werk vanuit het perspectief van de CB</vt:lpstr>
      <vt:lpstr>Ad 1. Relatie individu-omgeving</vt:lpstr>
      <vt:lpstr>Ad 2. Integrale benadering            van menselijk functioneren</vt:lpstr>
      <vt:lpstr>Ad 3. Daadwerkelijke keuzemogelijkheden </vt:lpstr>
      <vt:lpstr>Ad 4. Structurele patronen van           sociale ongelijkheid</vt:lpstr>
      <vt:lpstr>CB vanuit het perspectief van Sociaal Werk</vt:lpstr>
      <vt:lpstr>Wat biedt de CB concreet aan het SW? </vt:lpstr>
      <vt:lpstr>Conclusie</vt:lpstr>
    </vt:vector>
  </TitlesOfParts>
  <Company>Hogeschool van Arnhem en Nijmegen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5</dc:title>
  <dc:creator>Jansen Erik</dc:creator>
  <cp:lastModifiedBy>Willem Blok</cp:lastModifiedBy>
  <cp:revision>24</cp:revision>
  <dcterms:created xsi:type="dcterms:W3CDTF">2018-02-07T10:32:50Z</dcterms:created>
  <dcterms:modified xsi:type="dcterms:W3CDTF">2018-02-19T22:38:25Z</dcterms:modified>
</cp:coreProperties>
</file>