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60" r:id="rId6"/>
    <p:sldId id="261" r:id="rId7"/>
    <p:sldId id="262" r:id="rId8"/>
    <p:sldId id="263" r:id="rId9"/>
    <p:sldId id="264" r:id="rId10"/>
    <p:sldId id="266" r:id="rId11"/>
    <p:sldId id="265" r:id="rId12"/>
    <p:sldId id="267" r:id="rId13"/>
    <p:sldId id="268" r:id="rId14"/>
    <p:sldId id="272" r:id="rId15"/>
    <p:sldId id="271" r:id="rId16"/>
    <p:sldId id="270" r:id="rId17"/>
    <p:sldId id="273" r:id="rId18"/>
    <p:sldId id="275"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6CA882D-12C9-400D-8CAB-96299D01F52A}" type="datetimeFigureOut">
              <a:rPr lang="nl-NL" smtClean="0"/>
              <a:t>19-2-2018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60C23D-CA3A-48FA-9F7C-A9A898C6929E}" type="slidenum">
              <a:rPr lang="nl-NL" smtClean="0"/>
              <a:t>‹nr.›</a:t>
            </a:fld>
            <a:endParaRPr lang="nl-NL"/>
          </a:p>
        </p:txBody>
      </p:sp>
    </p:spTree>
    <p:extLst>
      <p:ext uri="{BB962C8B-B14F-4D97-AF65-F5344CB8AC3E}">
        <p14:creationId xmlns:p14="http://schemas.microsoft.com/office/powerpoint/2010/main" val="368183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6CA882D-12C9-400D-8CAB-96299D01F52A}" type="datetimeFigureOut">
              <a:rPr lang="nl-NL" smtClean="0"/>
              <a:t>19-2-2018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60C23D-CA3A-48FA-9F7C-A9A898C6929E}" type="slidenum">
              <a:rPr lang="nl-NL" smtClean="0"/>
              <a:t>‹nr.›</a:t>
            </a:fld>
            <a:endParaRPr lang="nl-NL"/>
          </a:p>
        </p:txBody>
      </p:sp>
    </p:spTree>
    <p:extLst>
      <p:ext uri="{BB962C8B-B14F-4D97-AF65-F5344CB8AC3E}">
        <p14:creationId xmlns:p14="http://schemas.microsoft.com/office/powerpoint/2010/main" val="205338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6CA882D-12C9-400D-8CAB-96299D01F52A}" type="datetimeFigureOut">
              <a:rPr lang="nl-NL" smtClean="0"/>
              <a:t>19-2-2018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60C23D-CA3A-48FA-9F7C-A9A898C6929E}" type="slidenum">
              <a:rPr lang="nl-NL" smtClean="0"/>
              <a:t>‹nr.›</a:t>
            </a:fld>
            <a:endParaRPr lang="nl-NL"/>
          </a:p>
        </p:txBody>
      </p:sp>
    </p:spTree>
    <p:extLst>
      <p:ext uri="{BB962C8B-B14F-4D97-AF65-F5344CB8AC3E}">
        <p14:creationId xmlns:p14="http://schemas.microsoft.com/office/powerpoint/2010/main" val="320170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6CA882D-12C9-400D-8CAB-96299D01F52A}" type="datetimeFigureOut">
              <a:rPr lang="nl-NL" smtClean="0"/>
              <a:t>19-2-2018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60C23D-CA3A-48FA-9F7C-A9A898C6929E}" type="slidenum">
              <a:rPr lang="nl-NL" smtClean="0"/>
              <a:t>‹nr.›</a:t>
            </a:fld>
            <a:endParaRPr lang="nl-NL"/>
          </a:p>
        </p:txBody>
      </p:sp>
    </p:spTree>
    <p:extLst>
      <p:ext uri="{BB962C8B-B14F-4D97-AF65-F5344CB8AC3E}">
        <p14:creationId xmlns:p14="http://schemas.microsoft.com/office/powerpoint/2010/main" val="55122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6CA882D-12C9-400D-8CAB-96299D01F52A}" type="datetimeFigureOut">
              <a:rPr lang="nl-NL" smtClean="0"/>
              <a:t>19-2-2018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60C23D-CA3A-48FA-9F7C-A9A898C6929E}" type="slidenum">
              <a:rPr lang="nl-NL" smtClean="0"/>
              <a:t>‹nr.›</a:t>
            </a:fld>
            <a:endParaRPr lang="nl-NL"/>
          </a:p>
        </p:txBody>
      </p:sp>
    </p:spTree>
    <p:extLst>
      <p:ext uri="{BB962C8B-B14F-4D97-AF65-F5344CB8AC3E}">
        <p14:creationId xmlns:p14="http://schemas.microsoft.com/office/powerpoint/2010/main" val="221710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6CA882D-12C9-400D-8CAB-96299D01F52A}" type="datetimeFigureOut">
              <a:rPr lang="nl-NL" smtClean="0"/>
              <a:t>19-2-2018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60C23D-CA3A-48FA-9F7C-A9A898C6929E}" type="slidenum">
              <a:rPr lang="nl-NL" smtClean="0"/>
              <a:t>‹nr.›</a:t>
            </a:fld>
            <a:endParaRPr lang="nl-NL"/>
          </a:p>
        </p:txBody>
      </p:sp>
    </p:spTree>
    <p:extLst>
      <p:ext uri="{BB962C8B-B14F-4D97-AF65-F5344CB8AC3E}">
        <p14:creationId xmlns:p14="http://schemas.microsoft.com/office/powerpoint/2010/main" val="190689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6CA882D-12C9-400D-8CAB-96299D01F52A}" type="datetimeFigureOut">
              <a:rPr lang="nl-NL" smtClean="0"/>
              <a:t>19-2-2018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660C23D-CA3A-48FA-9F7C-A9A898C6929E}" type="slidenum">
              <a:rPr lang="nl-NL" smtClean="0"/>
              <a:t>‹nr.›</a:t>
            </a:fld>
            <a:endParaRPr lang="nl-NL"/>
          </a:p>
        </p:txBody>
      </p:sp>
    </p:spTree>
    <p:extLst>
      <p:ext uri="{BB962C8B-B14F-4D97-AF65-F5344CB8AC3E}">
        <p14:creationId xmlns:p14="http://schemas.microsoft.com/office/powerpoint/2010/main" val="159284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6CA882D-12C9-400D-8CAB-96299D01F52A}" type="datetimeFigureOut">
              <a:rPr lang="nl-NL" smtClean="0"/>
              <a:t>19-2-2018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660C23D-CA3A-48FA-9F7C-A9A898C6929E}" type="slidenum">
              <a:rPr lang="nl-NL" smtClean="0"/>
              <a:t>‹nr.›</a:t>
            </a:fld>
            <a:endParaRPr lang="nl-NL"/>
          </a:p>
        </p:txBody>
      </p:sp>
    </p:spTree>
    <p:extLst>
      <p:ext uri="{BB962C8B-B14F-4D97-AF65-F5344CB8AC3E}">
        <p14:creationId xmlns:p14="http://schemas.microsoft.com/office/powerpoint/2010/main" val="300915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6CA882D-12C9-400D-8CAB-96299D01F52A}" type="datetimeFigureOut">
              <a:rPr lang="nl-NL" smtClean="0"/>
              <a:t>19-2-2018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660C23D-CA3A-48FA-9F7C-A9A898C6929E}" type="slidenum">
              <a:rPr lang="nl-NL" smtClean="0"/>
              <a:t>‹nr.›</a:t>
            </a:fld>
            <a:endParaRPr lang="nl-NL"/>
          </a:p>
        </p:txBody>
      </p:sp>
    </p:spTree>
    <p:extLst>
      <p:ext uri="{BB962C8B-B14F-4D97-AF65-F5344CB8AC3E}">
        <p14:creationId xmlns:p14="http://schemas.microsoft.com/office/powerpoint/2010/main" val="103572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6CA882D-12C9-400D-8CAB-96299D01F52A}" type="datetimeFigureOut">
              <a:rPr lang="nl-NL" smtClean="0"/>
              <a:t>19-2-2018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60C23D-CA3A-48FA-9F7C-A9A898C6929E}" type="slidenum">
              <a:rPr lang="nl-NL" smtClean="0"/>
              <a:t>‹nr.›</a:t>
            </a:fld>
            <a:endParaRPr lang="nl-NL"/>
          </a:p>
        </p:txBody>
      </p:sp>
    </p:spTree>
    <p:extLst>
      <p:ext uri="{BB962C8B-B14F-4D97-AF65-F5344CB8AC3E}">
        <p14:creationId xmlns:p14="http://schemas.microsoft.com/office/powerpoint/2010/main" val="283196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6CA882D-12C9-400D-8CAB-96299D01F52A}" type="datetimeFigureOut">
              <a:rPr lang="nl-NL" smtClean="0"/>
              <a:t>19-2-2018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60C23D-CA3A-48FA-9F7C-A9A898C6929E}" type="slidenum">
              <a:rPr lang="nl-NL" smtClean="0"/>
              <a:t>‹nr.›</a:t>
            </a:fld>
            <a:endParaRPr lang="nl-NL"/>
          </a:p>
        </p:txBody>
      </p:sp>
    </p:spTree>
    <p:extLst>
      <p:ext uri="{BB962C8B-B14F-4D97-AF65-F5344CB8AC3E}">
        <p14:creationId xmlns:p14="http://schemas.microsoft.com/office/powerpoint/2010/main" val="265350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A882D-12C9-400D-8CAB-96299D01F52A}" type="datetimeFigureOut">
              <a:rPr lang="nl-NL" smtClean="0"/>
              <a:t>19-2-2018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0C23D-CA3A-48FA-9F7C-A9A898C6929E}" type="slidenum">
              <a:rPr lang="nl-NL" smtClean="0"/>
              <a:t>‹nr.›</a:t>
            </a:fld>
            <a:endParaRPr lang="nl-NL"/>
          </a:p>
        </p:txBody>
      </p:sp>
    </p:spTree>
    <p:extLst>
      <p:ext uri="{BB962C8B-B14F-4D97-AF65-F5344CB8AC3E}">
        <p14:creationId xmlns:p14="http://schemas.microsoft.com/office/powerpoint/2010/main" val="3701805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93740" y="4365104"/>
            <a:ext cx="6069295" cy="1470025"/>
          </a:xfrm>
        </p:spPr>
        <p:txBody>
          <a:bodyPr>
            <a:normAutofit/>
          </a:bodyPr>
          <a:lstStyle/>
          <a:p>
            <a:r>
              <a:rPr lang="en-US" sz="3600" dirty="0" err="1">
                <a:solidFill>
                  <a:srgbClr val="C00000"/>
                </a:solidFill>
                <a:latin typeface="Arial Black" panose="020B0A04020102020204" pitchFamily="34" charset="0"/>
              </a:rPr>
              <a:t>Grondslagen</a:t>
            </a:r>
            <a:r>
              <a:rPr lang="en-US" sz="3600" dirty="0">
                <a:solidFill>
                  <a:srgbClr val="C00000"/>
                </a:solidFill>
                <a:latin typeface="Arial Black" panose="020B0A04020102020204" pitchFamily="34" charset="0"/>
              </a:rPr>
              <a:t> van de </a:t>
            </a:r>
            <a:r>
              <a:rPr lang="en-US" sz="3600" dirty="0" err="1">
                <a:solidFill>
                  <a:srgbClr val="C00000"/>
                </a:solidFill>
                <a:latin typeface="Arial Black" panose="020B0A04020102020204" pitchFamily="34" charset="0"/>
              </a:rPr>
              <a:t>capabilitybenadering</a:t>
            </a:r>
            <a:endParaRPr lang="nl-NL" sz="3600" dirty="0">
              <a:solidFill>
                <a:srgbClr val="C00000"/>
              </a:solidFill>
              <a:latin typeface="Arial Black" panose="020B0A04020102020204" pitchFamily="34" charset="0"/>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758" y="1556792"/>
            <a:ext cx="4804484" cy="274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vak 7">
            <a:extLst>
              <a:ext uri="{FF2B5EF4-FFF2-40B4-BE49-F238E27FC236}">
                <a16:creationId xmlns:a16="http://schemas.microsoft.com/office/drawing/2014/main" id="{7B53BABD-FB30-42B2-B2B4-5D831F6AADA4}"/>
              </a:ext>
            </a:extLst>
          </p:cNvPr>
          <p:cNvSpPr txBox="1"/>
          <p:nvPr/>
        </p:nvSpPr>
        <p:spPr>
          <a:xfrm>
            <a:off x="2852902" y="665209"/>
            <a:ext cx="3550972"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err="1">
                <a:ln>
                  <a:noFill/>
                </a:ln>
                <a:solidFill>
                  <a:prstClr val="black"/>
                </a:solidFill>
                <a:effectLst/>
                <a:uLnTx/>
                <a:uFillTx/>
              </a:rPr>
              <a:t>Bij</a:t>
            </a:r>
            <a:r>
              <a:rPr kumimoji="0" lang="en-US" sz="3200" i="0" u="none" strike="noStrike" kern="0" cap="none" spc="0" normalizeH="0" baseline="0" noProof="0" dirty="0">
                <a:ln>
                  <a:noFill/>
                </a:ln>
                <a:solidFill>
                  <a:prstClr val="black"/>
                </a:solidFill>
                <a:effectLst/>
                <a:uLnTx/>
                <a:uFillTx/>
              </a:rPr>
              <a:t> </a:t>
            </a:r>
            <a:r>
              <a:rPr kumimoji="0" lang="en-US" sz="3200" i="0" u="none" strike="noStrike" kern="0" cap="none" spc="0" normalizeH="0" baseline="0" noProof="0" dirty="0" err="1">
                <a:ln>
                  <a:noFill/>
                </a:ln>
                <a:solidFill>
                  <a:prstClr val="black"/>
                </a:solidFill>
                <a:effectLst/>
                <a:uLnTx/>
                <a:uFillTx/>
              </a:rPr>
              <a:t>hoofdstuk</a:t>
            </a:r>
            <a:r>
              <a:rPr kumimoji="0" lang="en-US" sz="3200" i="0" u="none" strike="noStrike" kern="0" cap="none" spc="0" normalizeH="0" baseline="0" noProof="0" dirty="0">
                <a:ln>
                  <a:noFill/>
                </a:ln>
                <a:solidFill>
                  <a:prstClr val="black"/>
                </a:solidFill>
                <a:effectLst/>
                <a:uLnTx/>
                <a:uFillTx/>
              </a:rPr>
              <a:t> 3 van </a:t>
            </a:r>
            <a:endParaRPr kumimoji="0" lang="nl-NL" sz="320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72096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3044" y="335757"/>
            <a:ext cx="4186808" cy="1143000"/>
          </a:xfrm>
        </p:spPr>
        <p:txBody>
          <a:bodyPr>
            <a:normAutofit/>
          </a:bodyPr>
          <a:lstStyle/>
          <a:p>
            <a:r>
              <a:rPr lang="en-US" sz="3200" b="1" dirty="0" err="1">
                <a:solidFill>
                  <a:srgbClr val="C00000"/>
                </a:solidFill>
              </a:rPr>
              <a:t>Vervolg</a:t>
            </a:r>
            <a:r>
              <a:rPr lang="en-US" sz="3200" b="1" dirty="0">
                <a:solidFill>
                  <a:srgbClr val="C00000"/>
                </a:solidFill>
              </a:rPr>
              <a:t> 3.4: </a:t>
            </a:r>
            <a:r>
              <a:rPr lang="en-US" sz="3200" b="1" dirty="0" err="1">
                <a:solidFill>
                  <a:srgbClr val="C00000"/>
                </a:solidFill>
              </a:rPr>
              <a:t>Actorschap</a:t>
            </a:r>
            <a:endParaRPr lang="nl-NL" sz="3200" b="1" dirty="0">
              <a:solidFill>
                <a:srgbClr val="C00000"/>
              </a:solidFill>
            </a:endParaRPr>
          </a:p>
        </p:txBody>
      </p:sp>
      <p:sp>
        <p:nvSpPr>
          <p:cNvPr id="3" name="Tijdelijke aanduiding voor inhoud 2"/>
          <p:cNvSpPr>
            <a:spLocks noGrp="1"/>
          </p:cNvSpPr>
          <p:nvPr>
            <p:ph idx="1"/>
          </p:nvPr>
        </p:nvSpPr>
        <p:spPr/>
        <p:txBody>
          <a:bodyPr/>
          <a:lstStyle/>
          <a:p>
            <a:r>
              <a:rPr lang="nl-NL" dirty="0"/>
              <a:t>Bij </a:t>
            </a:r>
            <a:r>
              <a:rPr lang="nl-NL" dirty="0" err="1"/>
              <a:t>actorschap</a:t>
            </a:r>
            <a:r>
              <a:rPr lang="nl-NL" dirty="0"/>
              <a:t> gaat het om regie, om doelgericht handelen op basis van de mogelijkheden die geboden worden.</a:t>
            </a:r>
          </a:p>
          <a:p>
            <a:endParaRPr lang="en-US" dirty="0"/>
          </a:p>
          <a:p>
            <a:r>
              <a:rPr lang="en-US" dirty="0"/>
              <a:t>Interne (</a:t>
            </a:r>
            <a:r>
              <a:rPr lang="en-US" dirty="0" err="1"/>
              <a:t>vermogen</a:t>
            </a:r>
            <a:r>
              <a:rPr lang="en-US" dirty="0"/>
              <a:t>) en </a:t>
            </a:r>
            <a:r>
              <a:rPr lang="en-US" dirty="0" err="1"/>
              <a:t>externe</a:t>
            </a:r>
            <a:r>
              <a:rPr lang="en-US" dirty="0"/>
              <a:t> (</a:t>
            </a:r>
            <a:r>
              <a:rPr lang="en-US" dirty="0" err="1"/>
              <a:t>mogelijkheden</a:t>
            </a:r>
            <a:r>
              <a:rPr lang="en-US" dirty="0"/>
              <a:t>) capabilities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22108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068" y="4463975"/>
            <a:ext cx="27527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9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08" y="332656"/>
            <a:ext cx="2890664" cy="1143000"/>
          </a:xfrm>
        </p:spPr>
        <p:txBody>
          <a:bodyPr>
            <a:normAutofit/>
          </a:bodyPr>
          <a:lstStyle/>
          <a:p>
            <a:r>
              <a:rPr lang="en-US" sz="3200" b="1" dirty="0">
                <a:solidFill>
                  <a:srgbClr val="C00000"/>
                </a:solidFill>
              </a:rPr>
              <a:t>3.6: </a:t>
            </a:r>
            <a:r>
              <a:rPr lang="en-US" sz="3200" b="1" dirty="0" err="1">
                <a:solidFill>
                  <a:srgbClr val="C00000"/>
                </a:solidFill>
              </a:rPr>
              <a:t>Conversie</a:t>
            </a:r>
            <a:endParaRPr lang="nl-NL" sz="3200" b="1" dirty="0">
              <a:solidFill>
                <a:srgbClr val="C00000"/>
              </a:solidFill>
            </a:endParaRPr>
          </a:p>
        </p:txBody>
      </p:sp>
      <p:sp>
        <p:nvSpPr>
          <p:cNvPr id="3" name="Tijdelijke aanduiding voor inhoud 2"/>
          <p:cNvSpPr>
            <a:spLocks noGrp="1"/>
          </p:cNvSpPr>
          <p:nvPr>
            <p:ph idx="1"/>
          </p:nvPr>
        </p:nvSpPr>
        <p:spPr/>
        <p:txBody>
          <a:bodyPr>
            <a:normAutofit/>
          </a:bodyPr>
          <a:lstStyle/>
          <a:p>
            <a:r>
              <a:rPr lang="en-US" sz="2800" dirty="0" err="1"/>
              <a:t>Conversie</a:t>
            </a:r>
            <a:r>
              <a:rPr lang="en-US" sz="2800" dirty="0"/>
              <a:t> is het </a:t>
            </a:r>
            <a:r>
              <a:rPr lang="en-US" sz="2800" dirty="0" err="1"/>
              <a:t>omzetten</a:t>
            </a:r>
            <a:r>
              <a:rPr lang="en-US" sz="2800" dirty="0"/>
              <a:t> van capabilities </a:t>
            </a:r>
            <a:r>
              <a:rPr lang="en-US" sz="2800" dirty="0" err="1"/>
              <a:t>naar</a:t>
            </a:r>
            <a:r>
              <a:rPr lang="en-US" sz="2800" dirty="0"/>
              <a:t> </a:t>
            </a:r>
            <a:r>
              <a:rPr lang="en-US" sz="2800" dirty="0" err="1"/>
              <a:t>functionings</a:t>
            </a:r>
            <a:endParaRPr lang="en-US" sz="2800" dirty="0"/>
          </a:p>
          <a:p>
            <a:pPr marL="0" indent="0">
              <a:buNone/>
            </a:pPr>
            <a:endParaRPr lang="en-US" sz="2800" dirty="0"/>
          </a:p>
          <a:p>
            <a:r>
              <a:rPr lang="en-US" sz="2800" dirty="0" err="1"/>
              <a:t>Persoonlijke</a:t>
            </a:r>
            <a:r>
              <a:rPr lang="en-US" sz="2800" dirty="0"/>
              <a:t> </a:t>
            </a:r>
            <a:r>
              <a:rPr lang="en-US" sz="2800" dirty="0" err="1"/>
              <a:t>conversiefactoren</a:t>
            </a:r>
            <a:endParaRPr lang="en-US" sz="2800" dirty="0"/>
          </a:p>
          <a:p>
            <a:endParaRPr lang="en-US" sz="2800" dirty="0"/>
          </a:p>
          <a:p>
            <a:r>
              <a:rPr lang="en-US" sz="2800" dirty="0"/>
              <a:t>(</a:t>
            </a:r>
            <a:r>
              <a:rPr lang="en-US" sz="2800" dirty="0" err="1"/>
              <a:t>fysieke</a:t>
            </a:r>
            <a:r>
              <a:rPr lang="en-US" sz="2800" dirty="0"/>
              <a:t>) </a:t>
            </a:r>
            <a:r>
              <a:rPr lang="en-US" sz="2800" dirty="0" err="1"/>
              <a:t>Omgevings</a:t>
            </a:r>
            <a:r>
              <a:rPr lang="en-US" sz="2800" dirty="0"/>
              <a:t> –</a:t>
            </a:r>
            <a:r>
              <a:rPr lang="en-US" sz="2800" dirty="0" err="1"/>
              <a:t>conversiefactoren</a:t>
            </a:r>
            <a:endParaRPr lang="en-US" sz="2800" dirty="0"/>
          </a:p>
          <a:p>
            <a:pPr marL="0" indent="0">
              <a:buNone/>
            </a:pPr>
            <a:endParaRPr lang="en-US" sz="2800" dirty="0"/>
          </a:p>
          <a:p>
            <a:r>
              <a:rPr lang="en-US" sz="2800" dirty="0" err="1"/>
              <a:t>Sociale</a:t>
            </a:r>
            <a:r>
              <a:rPr lang="en-US" sz="2800" dirty="0"/>
              <a:t>  </a:t>
            </a:r>
            <a:r>
              <a:rPr lang="en-US" sz="2800" dirty="0" err="1"/>
              <a:t>conversiefactoren</a:t>
            </a:r>
            <a:endParaRPr lang="en-US" sz="2800" dirty="0"/>
          </a:p>
          <a:p>
            <a:endParaRPr lang="en-US" dirty="0"/>
          </a:p>
          <a:p>
            <a:endParaRPr lang="en-US" dirty="0"/>
          </a:p>
          <a:p>
            <a:endParaRPr lang="nl-NL"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132856"/>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463" y="4869160"/>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38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336426"/>
            <a:ext cx="4186808" cy="1143000"/>
          </a:xfrm>
        </p:spPr>
        <p:txBody>
          <a:bodyPr>
            <a:normAutofit/>
          </a:bodyPr>
          <a:lstStyle/>
          <a:p>
            <a:r>
              <a:rPr lang="en-US" sz="3200" b="1" dirty="0" err="1">
                <a:solidFill>
                  <a:srgbClr val="C00000"/>
                </a:solidFill>
              </a:rPr>
              <a:t>Vervolg</a:t>
            </a:r>
            <a:r>
              <a:rPr lang="en-US" sz="3200" b="1" dirty="0">
                <a:solidFill>
                  <a:srgbClr val="C00000"/>
                </a:solidFill>
              </a:rPr>
              <a:t> 3.6: </a:t>
            </a:r>
            <a:r>
              <a:rPr lang="en-US" sz="3200" b="1" dirty="0" err="1">
                <a:solidFill>
                  <a:srgbClr val="C00000"/>
                </a:solidFill>
              </a:rPr>
              <a:t>Conversiefactoren</a:t>
            </a:r>
            <a:endParaRPr lang="nl-NL" sz="3200" b="1" dirty="0">
              <a:solidFill>
                <a:srgbClr val="C00000"/>
              </a:solidFill>
            </a:endParaRPr>
          </a:p>
        </p:txBody>
      </p:sp>
      <p:sp>
        <p:nvSpPr>
          <p:cNvPr id="3" name="Tijdelijke aanduiding voor inhoud 2"/>
          <p:cNvSpPr>
            <a:spLocks noGrp="1"/>
          </p:cNvSpPr>
          <p:nvPr>
            <p:ph idx="1"/>
          </p:nvPr>
        </p:nvSpPr>
        <p:spPr/>
        <p:txBody>
          <a:bodyPr/>
          <a:lstStyle/>
          <a:p>
            <a:endParaRPr lang="en-US" dirty="0"/>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020" y="1556792"/>
            <a:ext cx="7194525" cy="439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0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160337"/>
            <a:ext cx="4906888" cy="1143000"/>
          </a:xfrm>
        </p:spPr>
        <p:txBody>
          <a:bodyPr>
            <a:normAutofit/>
          </a:bodyPr>
          <a:lstStyle/>
          <a:p>
            <a:r>
              <a:rPr lang="en-US" sz="3200" b="1" dirty="0">
                <a:solidFill>
                  <a:srgbClr val="C00000"/>
                </a:solidFill>
              </a:rPr>
              <a:t>3.7: </a:t>
            </a:r>
            <a:r>
              <a:rPr lang="en-US" sz="3200" b="1" dirty="0" err="1">
                <a:solidFill>
                  <a:srgbClr val="C00000"/>
                </a:solidFill>
              </a:rPr>
              <a:t>Adaptieve</a:t>
            </a:r>
            <a:r>
              <a:rPr lang="en-US" sz="3200" b="1" dirty="0">
                <a:solidFill>
                  <a:srgbClr val="C00000"/>
                </a:solidFill>
              </a:rPr>
              <a:t> </a:t>
            </a:r>
            <a:r>
              <a:rPr lang="en-US" sz="3200" b="1" dirty="0" err="1">
                <a:solidFill>
                  <a:srgbClr val="C00000"/>
                </a:solidFill>
              </a:rPr>
              <a:t>preferenties</a:t>
            </a:r>
            <a:br>
              <a:rPr lang="en-US" sz="3200" b="1" dirty="0">
                <a:solidFill>
                  <a:srgbClr val="C00000"/>
                </a:solidFill>
              </a:rPr>
            </a:br>
            <a:r>
              <a:rPr lang="en-US" sz="3200" b="1" dirty="0">
                <a:solidFill>
                  <a:srgbClr val="C00000"/>
                </a:solidFill>
              </a:rPr>
              <a:t>en </a:t>
            </a:r>
            <a:r>
              <a:rPr lang="en-US" sz="3200" b="1" dirty="0" err="1">
                <a:solidFill>
                  <a:srgbClr val="C00000"/>
                </a:solidFill>
              </a:rPr>
              <a:t>kritisch</a:t>
            </a:r>
            <a:r>
              <a:rPr lang="en-US" sz="3200" b="1" dirty="0">
                <a:solidFill>
                  <a:srgbClr val="C00000"/>
                </a:solidFill>
              </a:rPr>
              <a:t> </a:t>
            </a:r>
            <a:r>
              <a:rPr lang="en-US" sz="3200" b="1" dirty="0" err="1">
                <a:solidFill>
                  <a:srgbClr val="C00000"/>
                </a:solidFill>
              </a:rPr>
              <a:t>vermogen</a:t>
            </a:r>
            <a:endParaRPr lang="nl-NL" sz="3200" b="1" dirty="0">
              <a:solidFill>
                <a:srgbClr val="C00000"/>
              </a:solidFill>
            </a:endParaRPr>
          </a:p>
        </p:txBody>
      </p:sp>
      <p:sp>
        <p:nvSpPr>
          <p:cNvPr id="3" name="Tijdelijke aanduiding voor inhoud 2"/>
          <p:cNvSpPr>
            <a:spLocks noGrp="1"/>
          </p:cNvSpPr>
          <p:nvPr>
            <p:ph idx="1"/>
          </p:nvPr>
        </p:nvSpPr>
        <p:spPr/>
        <p:txBody>
          <a:bodyPr>
            <a:normAutofit fontScale="92500" lnSpcReduction="20000"/>
          </a:bodyPr>
          <a:lstStyle/>
          <a:p>
            <a:r>
              <a:rPr lang="nl-NL" i="1" dirty="0"/>
              <a:t>Een persoon stelt zijn voorkeuren of verwachtingen naar beneden bij om een of andere reden. </a:t>
            </a:r>
          </a:p>
          <a:p>
            <a:endParaRPr lang="en-US" i="1" dirty="0"/>
          </a:p>
          <a:p>
            <a:r>
              <a:rPr lang="nl-NL" i="1" dirty="0"/>
              <a:t>Dat strookt niet met het idee van zelfbeschikking en autonomie</a:t>
            </a:r>
          </a:p>
          <a:p>
            <a:endParaRPr lang="nl-NL" i="1" dirty="0"/>
          </a:p>
          <a:p>
            <a:r>
              <a:rPr lang="nl-NL" i="1" dirty="0"/>
              <a:t>Volgens </a:t>
            </a:r>
            <a:r>
              <a:rPr lang="nl-NL" i="1" dirty="0" err="1"/>
              <a:t>Terlazzo</a:t>
            </a:r>
            <a:r>
              <a:rPr lang="nl-NL" i="1" dirty="0"/>
              <a:t> (2015) is het daarom van belang om mensen de gelegenheid te geven hun kritische vermogens te ontwikkelen.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445224"/>
            <a:ext cx="1279029" cy="99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70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23179"/>
            <a:ext cx="6912768" cy="1327666"/>
          </a:xfrm>
        </p:spPr>
        <p:txBody>
          <a:bodyPr>
            <a:normAutofit/>
          </a:bodyPr>
          <a:lstStyle/>
          <a:p>
            <a:r>
              <a:rPr lang="en-US" sz="3200" b="1" dirty="0" err="1">
                <a:solidFill>
                  <a:srgbClr val="C00000"/>
                </a:solidFill>
              </a:rPr>
              <a:t>Vervolg</a:t>
            </a:r>
            <a:r>
              <a:rPr lang="en-US" sz="3200" b="1" dirty="0">
                <a:solidFill>
                  <a:srgbClr val="C00000"/>
                </a:solidFill>
              </a:rPr>
              <a:t> 3.7: Sen versus Nussbaum</a:t>
            </a:r>
            <a:endParaRPr lang="nl-NL" sz="3200" b="1" dirty="0">
              <a:solidFill>
                <a:srgbClr val="C00000"/>
              </a:solidFill>
            </a:endParaRPr>
          </a:p>
        </p:txBody>
      </p:sp>
      <p:sp>
        <p:nvSpPr>
          <p:cNvPr id="3" name="Tijdelijke aanduiding voor inhoud 2"/>
          <p:cNvSpPr>
            <a:spLocks noGrp="1"/>
          </p:cNvSpPr>
          <p:nvPr>
            <p:ph idx="1"/>
          </p:nvPr>
        </p:nvSpPr>
        <p:spPr>
          <a:xfrm>
            <a:off x="457200" y="1268760"/>
            <a:ext cx="8229600" cy="4525963"/>
          </a:xfrm>
        </p:spPr>
        <p:txBody>
          <a:bodyPr>
            <a:normAutofit/>
          </a:bodyPr>
          <a:lstStyle/>
          <a:p>
            <a:pPr marL="0" indent="0">
              <a:buNone/>
            </a:pPr>
            <a:r>
              <a:rPr lang="en-US" sz="2800" i="1" kern="0" dirty="0">
                <a:solidFill>
                  <a:srgbClr val="002060"/>
                </a:solidFill>
              </a:rPr>
              <a:t>Wat </a:t>
            </a:r>
            <a:r>
              <a:rPr lang="en-US" sz="2800" i="1" kern="0" dirty="0" err="1">
                <a:solidFill>
                  <a:srgbClr val="002060"/>
                </a:solidFill>
              </a:rPr>
              <a:t>zijn</a:t>
            </a:r>
            <a:r>
              <a:rPr lang="en-US" sz="2800" i="1" kern="0" dirty="0">
                <a:solidFill>
                  <a:srgbClr val="002060"/>
                </a:solidFill>
              </a:rPr>
              <a:t> nu de </a:t>
            </a:r>
            <a:r>
              <a:rPr lang="en-US" sz="2800" i="1" kern="0" dirty="0" err="1">
                <a:solidFill>
                  <a:srgbClr val="002060"/>
                </a:solidFill>
              </a:rPr>
              <a:t>essentiële</a:t>
            </a:r>
            <a:r>
              <a:rPr lang="en-US" sz="2800" i="1" kern="0" dirty="0">
                <a:solidFill>
                  <a:srgbClr val="002060"/>
                </a:solidFill>
              </a:rPr>
              <a:t> capabilities voor </a:t>
            </a:r>
            <a:r>
              <a:rPr lang="en-US" sz="2800" i="1" kern="0" dirty="0" err="1">
                <a:solidFill>
                  <a:srgbClr val="002060"/>
                </a:solidFill>
              </a:rPr>
              <a:t>een</a:t>
            </a:r>
            <a:r>
              <a:rPr lang="en-US" sz="2800" i="1" kern="0" dirty="0">
                <a:solidFill>
                  <a:srgbClr val="002060"/>
                </a:solidFill>
              </a:rPr>
              <a:t> </a:t>
            </a:r>
            <a:r>
              <a:rPr lang="en-US" sz="2800" i="1" kern="0" dirty="0" err="1">
                <a:solidFill>
                  <a:srgbClr val="002060"/>
                </a:solidFill>
              </a:rPr>
              <a:t>goed</a:t>
            </a:r>
            <a:endParaRPr lang="en-US" sz="2800" i="1" kern="0" dirty="0">
              <a:solidFill>
                <a:srgbClr val="002060"/>
              </a:solidFill>
            </a:endParaRPr>
          </a:p>
          <a:p>
            <a:pPr marL="0" indent="0">
              <a:buNone/>
            </a:pPr>
            <a:r>
              <a:rPr lang="en-US" sz="2800" i="1" kern="0" dirty="0">
                <a:solidFill>
                  <a:srgbClr val="002060"/>
                </a:solidFill>
              </a:rPr>
              <a:t>en </a:t>
            </a:r>
            <a:r>
              <a:rPr lang="en-US" sz="2800" i="1" kern="0" dirty="0" err="1">
                <a:solidFill>
                  <a:srgbClr val="002060"/>
                </a:solidFill>
              </a:rPr>
              <a:t>waardig</a:t>
            </a:r>
            <a:r>
              <a:rPr lang="en-US" sz="2800" i="1" kern="0" dirty="0">
                <a:solidFill>
                  <a:srgbClr val="002060"/>
                </a:solidFill>
              </a:rPr>
              <a:t> </a:t>
            </a:r>
            <a:r>
              <a:rPr lang="en-US" sz="2800" i="1" kern="0" dirty="0" err="1">
                <a:solidFill>
                  <a:srgbClr val="002060"/>
                </a:solidFill>
              </a:rPr>
              <a:t>leven</a:t>
            </a:r>
            <a:r>
              <a:rPr lang="en-US" sz="2800" i="1" kern="0" dirty="0">
                <a:solidFill>
                  <a:srgbClr val="002060"/>
                </a:solidFill>
              </a:rPr>
              <a:t>?</a:t>
            </a:r>
          </a:p>
          <a:p>
            <a:r>
              <a:rPr lang="en-US" sz="2800" i="1" kern="0" dirty="0" err="1">
                <a:solidFill>
                  <a:srgbClr val="002060"/>
                </a:solidFill>
              </a:rPr>
              <a:t>Publiek</a:t>
            </a:r>
            <a:r>
              <a:rPr lang="en-US" sz="2800" i="1" kern="0" dirty="0">
                <a:solidFill>
                  <a:srgbClr val="002060"/>
                </a:solidFill>
              </a:rPr>
              <a:t> </a:t>
            </a:r>
            <a:r>
              <a:rPr lang="en-US" sz="2800" i="1" kern="0" dirty="0" err="1">
                <a:solidFill>
                  <a:srgbClr val="002060"/>
                </a:solidFill>
              </a:rPr>
              <a:t>debat</a:t>
            </a:r>
            <a:r>
              <a:rPr lang="en-US" sz="2800" i="1" kern="0" dirty="0">
                <a:solidFill>
                  <a:srgbClr val="002060"/>
                </a:solidFill>
              </a:rPr>
              <a:t> / </a:t>
            </a:r>
            <a:r>
              <a:rPr lang="en-US" sz="2800" i="1" kern="0" dirty="0" err="1">
                <a:solidFill>
                  <a:srgbClr val="002060"/>
                </a:solidFill>
              </a:rPr>
              <a:t>dialoog</a:t>
            </a:r>
            <a:endParaRPr lang="en-US" sz="2800" i="1" kern="0" dirty="0">
              <a:solidFill>
                <a:srgbClr val="002060"/>
              </a:solidFill>
            </a:endParaRPr>
          </a:p>
          <a:p>
            <a:r>
              <a:rPr lang="en-US" sz="2800" i="1" kern="0" dirty="0" err="1">
                <a:solidFill>
                  <a:srgbClr val="002060"/>
                </a:solidFill>
              </a:rPr>
              <a:t>Democratisch</a:t>
            </a:r>
            <a:r>
              <a:rPr lang="en-US" sz="2800" i="1" kern="0" dirty="0">
                <a:solidFill>
                  <a:srgbClr val="002060"/>
                </a:solidFill>
              </a:rPr>
              <a:t> </a:t>
            </a:r>
            <a:r>
              <a:rPr lang="en-US" sz="2800" i="1" kern="0" dirty="0" err="1">
                <a:solidFill>
                  <a:srgbClr val="002060"/>
                </a:solidFill>
              </a:rPr>
              <a:t>proces</a:t>
            </a:r>
            <a:r>
              <a:rPr lang="en-US" sz="2800" i="1" kern="0" dirty="0">
                <a:solidFill>
                  <a:srgbClr val="002060"/>
                </a:solidFill>
              </a:rPr>
              <a:t> en</a:t>
            </a:r>
          </a:p>
          <a:p>
            <a:pPr marL="0" indent="0">
              <a:buNone/>
            </a:pPr>
            <a:r>
              <a:rPr lang="en-US" sz="2800" i="1" kern="0" dirty="0">
                <a:solidFill>
                  <a:srgbClr val="002060"/>
                </a:solidFill>
              </a:rPr>
              <a:t>    </a:t>
            </a:r>
            <a:r>
              <a:rPr lang="en-US" sz="2800" i="1" kern="0" dirty="0" err="1">
                <a:solidFill>
                  <a:srgbClr val="002060"/>
                </a:solidFill>
              </a:rPr>
              <a:t>besluitvorming</a:t>
            </a:r>
            <a:endParaRPr lang="en-US" sz="2800" i="1" kern="0" dirty="0">
              <a:solidFill>
                <a:srgbClr val="002060"/>
              </a:solidFill>
            </a:endParaRPr>
          </a:p>
          <a:p>
            <a:r>
              <a:rPr lang="en-US" sz="2800" i="1" kern="0" dirty="0" err="1">
                <a:solidFill>
                  <a:srgbClr val="002060"/>
                </a:solidFill>
              </a:rPr>
              <a:t>Betrokken</a:t>
            </a:r>
            <a:r>
              <a:rPr lang="en-US" sz="2800" i="1" kern="0" dirty="0">
                <a:solidFill>
                  <a:srgbClr val="002060"/>
                </a:solidFill>
              </a:rPr>
              <a:t> </a:t>
            </a:r>
            <a:r>
              <a:rPr lang="en-US" sz="2800" i="1" kern="0" dirty="0" err="1">
                <a:solidFill>
                  <a:srgbClr val="002060"/>
                </a:solidFill>
              </a:rPr>
              <a:t>mensen</a:t>
            </a:r>
            <a:r>
              <a:rPr lang="en-US" sz="2800" i="1" kern="0" dirty="0">
                <a:solidFill>
                  <a:srgbClr val="002060"/>
                </a:solidFill>
              </a:rPr>
              <a:t> </a:t>
            </a:r>
            <a:r>
              <a:rPr lang="en-US" sz="2800" i="1" kern="0" dirty="0" err="1">
                <a:solidFill>
                  <a:srgbClr val="002060"/>
                </a:solidFill>
              </a:rPr>
              <a:t>kunnen</a:t>
            </a:r>
            <a:endParaRPr lang="en-US" sz="2800" i="1" kern="0" dirty="0">
              <a:solidFill>
                <a:srgbClr val="002060"/>
              </a:solidFill>
            </a:endParaRPr>
          </a:p>
          <a:p>
            <a:pPr marL="0" indent="0">
              <a:buNone/>
            </a:pPr>
            <a:r>
              <a:rPr lang="en-US" sz="2800" i="1" kern="0" dirty="0">
                <a:solidFill>
                  <a:srgbClr val="002060"/>
                </a:solidFill>
              </a:rPr>
              <a:t>    </a:t>
            </a:r>
            <a:r>
              <a:rPr lang="en-US" sz="2800" i="1" kern="0" dirty="0" err="1">
                <a:solidFill>
                  <a:srgbClr val="002060"/>
                </a:solidFill>
              </a:rPr>
              <a:t>dat</a:t>
            </a:r>
            <a:r>
              <a:rPr lang="en-US" sz="2800" i="1" kern="0" dirty="0">
                <a:solidFill>
                  <a:srgbClr val="002060"/>
                </a:solidFill>
              </a:rPr>
              <a:t> </a:t>
            </a:r>
            <a:r>
              <a:rPr lang="en-US" sz="2800" i="1" kern="0" dirty="0" err="1">
                <a:solidFill>
                  <a:srgbClr val="002060"/>
                </a:solidFill>
              </a:rPr>
              <a:t>zelf</a:t>
            </a:r>
            <a:r>
              <a:rPr lang="en-US" sz="2800" i="1" kern="0" dirty="0">
                <a:solidFill>
                  <a:srgbClr val="002060"/>
                </a:solidFill>
              </a:rPr>
              <a:t> </a:t>
            </a:r>
            <a:r>
              <a:rPr lang="en-US" sz="2800" i="1" kern="0" dirty="0" err="1">
                <a:solidFill>
                  <a:srgbClr val="002060"/>
                </a:solidFill>
              </a:rPr>
              <a:t>bepalen</a:t>
            </a:r>
            <a:endParaRPr lang="nl-NL"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35990"/>
            <a:ext cx="3528934" cy="264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75" y="5172935"/>
            <a:ext cx="38576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a:extLst>
              <a:ext uri="{FF2B5EF4-FFF2-40B4-BE49-F238E27FC236}">
                <a16:creationId xmlns:a16="http://schemas.microsoft.com/office/drawing/2014/main" id="{A3A50120-1AE8-447A-9D6E-D3BBDB330C23}"/>
              </a:ext>
            </a:extLst>
          </p:cNvPr>
          <p:cNvSpPr txBox="1"/>
          <p:nvPr/>
        </p:nvSpPr>
        <p:spPr>
          <a:xfrm>
            <a:off x="6084168" y="4679515"/>
            <a:ext cx="1377044" cy="369332"/>
          </a:xfrm>
          <a:prstGeom prst="rect">
            <a:avLst/>
          </a:prstGeom>
          <a:noFill/>
        </p:spPr>
        <p:txBody>
          <a:bodyPr wrap="none" rtlCol="0">
            <a:spAutoFit/>
          </a:bodyPr>
          <a:lstStyle/>
          <a:p>
            <a:r>
              <a:rPr lang="en-US" dirty="0"/>
              <a:t>Amartya Sen</a:t>
            </a:r>
            <a:endParaRPr lang="nl-NL" dirty="0"/>
          </a:p>
        </p:txBody>
      </p:sp>
    </p:spTree>
    <p:extLst>
      <p:ext uri="{BB962C8B-B14F-4D97-AF65-F5344CB8AC3E}">
        <p14:creationId xmlns:p14="http://schemas.microsoft.com/office/powerpoint/2010/main" val="110975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685800" y="1115588"/>
            <a:ext cx="7270576" cy="86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noAutofit/>
          </a:bodyPr>
          <a:lstStyle>
            <a:lvl1pPr algn="l" rtl="0" eaLnBrk="0" fontAlgn="base" hangingPunct="0">
              <a:lnSpc>
                <a:spcPct val="90000"/>
              </a:lnSpc>
              <a:spcBef>
                <a:spcPct val="0"/>
              </a:spcBef>
              <a:spcAft>
                <a:spcPct val="0"/>
              </a:spcAft>
              <a:defRPr lang="nl-NL" sz="2600" b="1" baseline="0">
                <a:solidFill>
                  <a:srgbClr val="C5992D"/>
                </a:solidFill>
                <a:latin typeface="Arial" pitchFamily="34" charset="0"/>
                <a:ea typeface="MS PGothic" panose="020B0600070205080204" pitchFamily="34" charset="-128"/>
                <a:cs typeface="Arial" pitchFamily="34" charset="0"/>
              </a:defRPr>
            </a:lvl1pPr>
            <a:lvl2pPr algn="l" rtl="0" eaLnBrk="0" fontAlgn="base" hangingPunct="0">
              <a:lnSpc>
                <a:spcPct val="90000"/>
              </a:lnSpc>
              <a:spcBef>
                <a:spcPct val="0"/>
              </a:spcBef>
              <a:spcAft>
                <a:spcPct val="0"/>
              </a:spcAft>
              <a:defRPr sz="2600" b="1">
                <a:solidFill>
                  <a:srgbClr val="C5992D"/>
                </a:solidFill>
                <a:latin typeface="Arial" pitchFamily="34" charset="0"/>
                <a:ea typeface="MS PGothic" panose="020B0600070205080204" pitchFamily="34" charset="-128"/>
                <a:cs typeface="Arial" pitchFamily="34" charset="0"/>
              </a:defRPr>
            </a:lvl2pPr>
            <a:lvl3pPr algn="l" rtl="0" eaLnBrk="0" fontAlgn="base" hangingPunct="0">
              <a:lnSpc>
                <a:spcPct val="90000"/>
              </a:lnSpc>
              <a:spcBef>
                <a:spcPct val="0"/>
              </a:spcBef>
              <a:spcAft>
                <a:spcPct val="0"/>
              </a:spcAft>
              <a:defRPr sz="2600" b="1">
                <a:solidFill>
                  <a:srgbClr val="C5992D"/>
                </a:solidFill>
                <a:latin typeface="Arial" pitchFamily="34" charset="0"/>
                <a:ea typeface="MS PGothic" panose="020B0600070205080204" pitchFamily="34" charset="-128"/>
                <a:cs typeface="Arial" pitchFamily="34" charset="0"/>
              </a:defRPr>
            </a:lvl3pPr>
            <a:lvl4pPr algn="l" rtl="0" eaLnBrk="0" fontAlgn="base" hangingPunct="0">
              <a:lnSpc>
                <a:spcPct val="90000"/>
              </a:lnSpc>
              <a:spcBef>
                <a:spcPct val="0"/>
              </a:spcBef>
              <a:spcAft>
                <a:spcPct val="0"/>
              </a:spcAft>
              <a:defRPr sz="2600" b="1">
                <a:solidFill>
                  <a:srgbClr val="C5992D"/>
                </a:solidFill>
                <a:latin typeface="Arial" pitchFamily="34" charset="0"/>
                <a:ea typeface="MS PGothic" panose="020B0600070205080204" pitchFamily="34" charset="-128"/>
                <a:cs typeface="Arial" pitchFamily="34" charset="0"/>
              </a:defRPr>
            </a:lvl4pPr>
            <a:lvl5pPr algn="l" rtl="0" eaLnBrk="0" fontAlgn="base" hangingPunct="0">
              <a:lnSpc>
                <a:spcPct val="90000"/>
              </a:lnSpc>
              <a:spcBef>
                <a:spcPct val="0"/>
              </a:spcBef>
              <a:spcAft>
                <a:spcPct val="0"/>
              </a:spcAft>
              <a:defRPr sz="2600" b="1">
                <a:solidFill>
                  <a:srgbClr val="C5992D"/>
                </a:solidFill>
                <a:latin typeface="Arial" pitchFamily="34" charset="0"/>
                <a:ea typeface="MS PGothic" panose="020B0600070205080204" pitchFamily="34" charset="-128"/>
                <a:cs typeface="Arial" pitchFamily="34" charset="0"/>
              </a:defRPr>
            </a:lvl5pPr>
            <a:lvl6pPr marL="457200" algn="l" rtl="0" eaLnBrk="1" fontAlgn="base" hangingPunct="1">
              <a:lnSpc>
                <a:spcPct val="90000"/>
              </a:lnSpc>
              <a:spcBef>
                <a:spcPct val="0"/>
              </a:spcBef>
              <a:spcAft>
                <a:spcPct val="0"/>
              </a:spcAft>
              <a:defRPr sz="3200" b="1">
                <a:solidFill>
                  <a:srgbClr val="000050"/>
                </a:solidFill>
                <a:latin typeface="OfficinaSans" pitchFamily="2" charset="0"/>
              </a:defRPr>
            </a:lvl6pPr>
            <a:lvl7pPr marL="914400" algn="l" rtl="0" eaLnBrk="1" fontAlgn="base" hangingPunct="1">
              <a:lnSpc>
                <a:spcPct val="90000"/>
              </a:lnSpc>
              <a:spcBef>
                <a:spcPct val="0"/>
              </a:spcBef>
              <a:spcAft>
                <a:spcPct val="0"/>
              </a:spcAft>
              <a:defRPr sz="3200" b="1">
                <a:solidFill>
                  <a:srgbClr val="000050"/>
                </a:solidFill>
                <a:latin typeface="OfficinaSans" pitchFamily="2" charset="0"/>
              </a:defRPr>
            </a:lvl7pPr>
            <a:lvl8pPr marL="1371600" algn="l" rtl="0" eaLnBrk="1" fontAlgn="base" hangingPunct="1">
              <a:lnSpc>
                <a:spcPct val="90000"/>
              </a:lnSpc>
              <a:spcBef>
                <a:spcPct val="0"/>
              </a:spcBef>
              <a:spcAft>
                <a:spcPct val="0"/>
              </a:spcAft>
              <a:defRPr sz="3200" b="1">
                <a:solidFill>
                  <a:srgbClr val="000050"/>
                </a:solidFill>
                <a:latin typeface="OfficinaSans" pitchFamily="2" charset="0"/>
              </a:defRPr>
            </a:lvl8pPr>
            <a:lvl9pPr marL="1828800" algn="l" rtl="0" eaLnBrk="1" fontAlgn="base" hangingPunct="1">
              <a:lnSpc>
                <a:spcPct val="90000"/>
              </a:lnSpc>
              <a:spcBef>
                <a:spcPct val="0"/>
              </a:spcBef>
              <a:spcAft>
                <a:spcPct val="0"/>
              </a:spcAft>
              <a:defRPr sz="3200" b="1">
                <a:solidFill>
                  <a:srgbClr val="000050"/>
                </a:solidFill>
                <a:latin typeface="OfficinaSans" pitchFamily="2" charset="0"/>
              </a:defRPr>
            </a:lvl9pPr>
          </a:lstStyle>
          <a:p>
            <a:pPr marL="0" lvl="4">
              <a:defRPr/>
            </a:pPr>
            <a:r>
              <a:rPr lang="en-US" sz="2800" kern="0" dirty="0" err="1">
                <a:solidFill>
                  <a:srgbClr val="002060"/>
                </a:solidFill>
                <a:latin typeface="+mj-lt"/>
              </a:rPr>
              <a:t>Zijn</a:t>
            </a:r>
            <a:r>
              <a:rPr lang="en-US" sz="2800" kern="0" dirty="0">
                <a:solidFill>
                  <a:srgbClr val="002060"/>
                </a:solidFill>
                <a:latin typeface="+mj-lt"/>
              </a:rPr>
              <a:t> </a:t>
            </a:r>
            <a:r>
              <a:rPr lang="en-US" sz="2800" kern="0" dirty="0" err="1">
                <a:solidFill>
                  <a:srgbClr val="002060"/>
                </a:solidFill>
                <a:latin typeface="+mj-lt"/>
              </a:rPr>
              <a:t>er</a:t>
            </a:r>
            <a:r>
              <a:rPr lang="en-US" sz="2800" kern="0" dirty="0">
                <a:solidFill>
                  <a:srgbClr val="002060"/>
                </a:solidFill>
                <a:latin typeface="+mj-lt"/>
              </a:rPr>
              <a:t> </a:t>
            </a:r>
            <a:r>
              <a:rPr lang="en-US" sz="2800" kern="0" dirty="0" err="1">
                <a:solidFill>
                  <a:srgbClr val="002060"/>
                </a:solidFill>
                <a:latin typeface="+mj-lt"/>
              </a:rPr>
              <a:t>ook</a:t>
            </a:r>
            <a:r>
              <a:rPr lang="en-US" sz="2800" kern="0" dirty="0">
                <a:solidFill>
                  <a:srgbClr val="002060"/>
                </a:solidFill>
                <a:latin typeface="+mj-lt"/>
              </a:rPr>
              <a:t> </a:t>
            </a:r>
            <a:r>
              <a:rPr lang="en-US" sz="2800" kern="0" dirty="0" err="1">
                <a:solidFill>
                  <a:srgbClr val="002060"/>
                </a:solidFill>
                <a:latin typeface="+mj-lt"/>
              </a:rPr>
              <a:t>essentiele</a:t>
            </a:r>
            <a:r>
              <a:rPr lang="en-US" sz="2800" kern="0" dirty="0">
                <a:solidFill>
                  <a:srgbClr val="002060"/>
                </a:solidFill>
                <a:latin typeface="+mj-lt"/>
              </a:rPr>
              <a:t> </a:t>
            </a:r>
            <a:r>
              <a:rPr lang="en-US" sz="2800" u="sng" kern="0" dirty="0" err="1">
                <a:solidFill>
                  <a:srgbClr val="002060"/>
                </a:solidFill>
                <a:latin typeface="+mj-lt"/>
              </a:rPr>
              <a:t>gedeelde</a:t>
            </a:r>
            <a:r>
              <a:rPr lang="en-US" sz="2800" u="sng" kern="0" dirty="0">
                <a:solidFill>
                  <a:srgbClr val="002060"/>
                </a:solidFill>
                <a:latin typeface="+mj-lt"/>
              </a:rPr>
              <a:t> </a:t>
            </a:r>
            <a:r>
              <a:rPr lang="en-US" sz="2800" kern="0" dirty="0">
                <a:solidFill>
                  <a:srgbClr val="002060"/>
                </a:solidFill>
                <a:latin typeface="+mj-lt"/>
              </a:rPr>
              <a:t>capabilities voor </a:t>
            </a:r>
            <a:r>
              <a:rPr lang="en-US" sz="2800" kern="0" dirty="0" err="1">
                <a:solidFill>
                  <a:srgbClr val="002060"/>
                </a:solidFill>
                <a:latin typeface="+mj-lt"/>
              </a:rPr>
              <a:t>een</a:t>
            </a:r>
            <a:r>
              <a:rPr lang="en-US" sz="2800" kern="0" dirty="0">
                <a:solidFill>
                  <a:srgbClr val="002060"/>
                </a:solidFill>
                <a:latin typeface="+mj-lt"/>
              </a:rPr>
              <a:t> </a:t>
            </a:r>
            <a:r>
              <a:rPr lang="en-US" sz="2800" kern="0" dirty="0" err="1">
                <a:solidFill>
                  <a:srgbClr val="002060"/>
                </a:solidFill>
                <a:latin typeface="+mj-lt"/>
              </a:rPr>
              <a:t>goed</a:t>
            </a:r>
            <a:r>
              <a:rPr lang="en-US" sz="2800" kern="0" dirty="0">
                <a:solidFill>
                  <a:srgbClr val="002060"/>
                </a:solidFill>
                <a:latin typeface="+mj-lt"/>
              </a:rPr>
              <a:t> en </a:t>
            </a:r>
            <a:r>
              <a:rPr lang="en-US" sz="2800" kern="0" dirty="0" err="1">
                <a:solidFill>
                  <a:srgbClr val="002060"/>
                </a:solidFill>
                <a:latin typeface="+mj-lt"/>
              </a:rPr>
              <a:t>waardig</a:t>
            </a:r>
            <a:r>
              <a:rPr lang="en-US" sz="2800" kern="0" dirty="0">
                <a:solidFill>
                  <a:srgbClr val="002060"/>
                </a:solidFill>
                <a:latin typeface="+mj-lt"/>
              </a:rPr>
              <a:t> </a:t>
            </a:r>
            <a:r>
              <a:rPr lang="en-US" sz="2800" kern="0" dirty="0" err="1">
                <a:solidFill>
                  <a:srgbClr val="002060"/>
                </a:solidFill>
                <a:latin typeface="+mj-lt"/>
              </a:rPr>
              <a:t>leven</a:t>
            </a:r>
            <a:r>
              <a:rPr lang="en-US" sz="2800" kern="0" dirty="0">
                <a:solidFill>
                  <a:srgbClr val="002060"/>
                </a:solidFill>
                <a:latin typeface="+mj-lt"/>
              </a:rPr>
              <a:t>?  </a:t>
            </a:r>
            <a:endParaRPr lang="nl-NL" sz="2800" kern="0" dirty="0">
              <a:solidFill>
                <a:srgbClr val="002060"/>
              </a:solidFill>
              <a:latin typeface="+mj-lt"/>
            </a:endParaRPr>
          </a:p>
        </p:txBody>
      </p:sp>
      <p:sp>
        <p:nvSpPr>
          <p:cNvPr id="5" name="Tijdelijke aanduiding voor inhoud 4"/>
          <p:cNvSpPr txBox="1">
            <a:spLocks/>
          </p:cNvSpPr>
          <p:nvPr/>
        </p:nvSpPr>
        <p:spPr bwMode="auto">
          <a:xfrm>
            <a:off x="4139952" y="2204864"/>
            <a:ext cx="4536504" cy="4511675"/>
          </a:xfrm>
          <a:prstGeom prst="rect">
            <a:avLst/>
          </a:prstGeom>
          <a:noFill/>
          <a:ln w="38100">
            <a:solidFill>
              <a:srgbClr val="FF0000"/>
            </a:solidFill>
            <a:miter lim="800000"/>
            <a:headEnd/>
            <a:tailEnd/>
          </a:ln>
          <a:effectLst/>
          <a:extLst/>
        </p:spPr>
        <p:txBody>
          <a:bodyPr lIns="0"/>
          <a:lstStyle>
            <a:lvl1pPr marL="355600" indent="-355600" algn="l" rtl="0" eaLnBrk="1" fontAlgn="base" hangingPunct="1">
              <a:lnSpc>
                <a:spcPct val="110000"/>
              </a:lnSpc>
              <a:spcBef>
                <a:spcPct val="20000"/>
              </a:spcBef>
              <a:spcAft>
                <a:spcPct val="0"/>
              </a:spcAft>
              <a:buClr>
                <a:srgbClr val="000050"/>
              </a:buClr>
              <a:buSzPct val="60000"/>
              <a:buFont typeface="Wingdings" pitchFamily="2" charset="2"/>
              <a:buChar char="l"/>
              <a:defRPr sz="2800" b="1">
                <a:solidFill>
                  <a:srgbClr val="0B1A58"/>
                </a:solidFill>
                <a:latin typeface="Arial" pitchFamily="34" charset="0"/>
                <a:ea typeface="+mn-ea"/>
                <a:cs typeface="Arial" pitchFamily="34" charset="0"/>
              </a:defRPr>
            </a:lvl1pPr>
            <a:lvl2pPr marL="712788" indent="-357188" algn="l" rtl="0" eaLnBrk="1" fontAlgn="base" hangingPunct="1">
              <a:lnSpc>
                <a:spcPct val="110000"/>
              </a:lnSpc>
              <a:spcBef>
                <a:spcPct val="20000"/>
              </a:spcBef>
              <a:spcAft>
                <a:spcPct val="0"/>
              </a:spcAft>
              <a:buClr>
                <a:schemeClr val="tx1"/>
              </a:buClr>
              <a:buSzPct val="75000"/>
              <a:buChar char="–"/>
              <a:defRPr sz="2400" b="0">
                <a:solidFill>
                  <a:srgbClr val="0B1A58"/>
                </a:solidFill>
                <a:latin typeface="Arial" pitchFamily="34" charset="0"/>
                <a:cs typeface="Arial" pitchFamily="34" charset="0"/>
              </a:defRPr>
            </a:lvl2pPr>
            <a:lvl3pPr marL="985838" indent="-273050" algn="l" rtl="0" eaLnBrk="1" fontAlgn="base" hangingPunct="1">
              <a:lnSpc>
                <a:spcPct val="110000"/>
              </a:lnSpc>
              <a:spcBef>
                <a:spcPct val="20000"/>
              </a:spcBef>
              <a:spcAft>
                <a:spcPct val="0"/>
              </a:spcAft>
              <a:buClr>
                <a:srgbClr val="000050"/>
              </a:buClr>
              <a:buSzPct val="90000"/>
              <a:buFont typeface="Arial" pitchFamily="34" charset="0"/>
              <a:buChar char="•"/>
              <a:defRPr sz="2000" b="0">
                <a:solidFill>
                  <a:srgbClr val="0B1A58"/>
                </a:solidFill>
                <a:latin typeface="Arial" pitchFamily="34" charset="0"/>
                <a:cs typeface="Arial" pitchFamily="34" charset="0"/>
              </a:defRPr>
            </a:lvl3pPr>
            <a:lvl4pPr marL="1341438" indent="-260350" algn="l" rtl="0" eaLnBrk="1" fontAlgn="base" hangingPunct="1">
              <a:spcBef>
                <a:spcPct val="20000"/>
              </a:spcBef>
              <a:spcAft>
                <a:spcPct val="0"/>
              </a:spcAft>
              <a:buClr>
                <a:schemeClr val="tx1"/>
              </a:buClr>
              <a:buSzPct val="80000"/>
              <a:buChar char="–"/>
              <a:defRPr sz="1600">
                <a:solidFill>
                  <a:srgbClr val="0B1A58"/>
                </a:solidFill>
                <a:latin typeface="Arial" pitchFamily="34" charset="0"/>
                <a:cs typeface="Arial" pitchFamily="34" charset="0"/>
              </a:defRPr>
            </a:lvl4pPr>
            <a:lvl5pPr marL="1614488" indent="-273050" algn="l" rtl="0" eaLnBrk="1" fontAlgn="base" hangingPunct="1">
              <a:spcBef>
                <a:spcPct val="20000"/>
              </a:spcBef>
              <a:spcAft>
                <a:spcPct val="0"/>
              </a:spcAft>
              <a:buClr>
                <a:schemeClr val="tx1"/>
              </a:buClr>
              <a:buSzPct val="50000"/>
              <a:buFont typeface="Wingdings" pitchFamily="2" charset="2"/>
              <a:buChar char="l"/>
              <a:defRPr sz="1400">
                <a:solidFill>
                  <a:srgbClr val="0B1A58"/>
                </a:solidFill>
                <a:latin typeface="Arial" pitchFamily="34" charset="0"/>
                <a:cs typeface="Arial" pitchFamily="34" charset="0"/>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9pPr>
          </a:lstStyle>
          <a:p>
            <a:pPr marL="0" lvl="4" indent="0">
              <a:buNone/>
              <a:defRPr/>
            </a:pPr>
            <a:r>
              <a:rPr lang="nl-NL" sz="2000" b="1" dirty="0">
                <a:latin typeface="+mn-lt"/>
                <a:cs typeface="Arial"/>
              </a:rPr>
              <a:t>    </a:t>
            </a:r>
            <a:r>
              <a:rPr lang="nl-NL" sz="2400" b="1" dirty="0" err="1">
                <a:solidFill>
                  <a:srgbClr val="0070C0"/>
                </a:solidFill>
                <a:latin typeface="+mn-lt"/>
                <a:cs typeface="Arial"/>
              </a:rPr>
              <a:t>Nussbaums</a:t>
            </a:r>
            <a:r>
              <a:rPr lang="nl-NL" sz="2400" b="1" dirty="0">
                <a:solidFill>
                  <a:srgbClr val="0070C0"/>
                </a:solidFill>
                <a:latin typeface="+mn-lt"/>
                <a:cs typeface="Arial"/>
              </a:rPr>
              <a:t> Centrale Capabilities</a:t>
            </a:r>
          </a:p>
          <a:p>
            <a:pPr marL="0" lvl="4" indent="0">
              <a:buNone/>
              <a:defRPr/>
            </a:pPr>
            <a:r>
              <a:rPr lang="nl-NL" sz="2000" b="1" dirty="0">
                <a:solidFill>
                  <a:srgbClr val="00B050"/>
                </a:solidFill>
                <a:latin typeface="+mn-lt"/>
                <a:cs typeface="Arial"/>
              </a:rPr>
              <a:t>        </a:t>
            </a:r>
            <a:r>
              <a:rPr lang="nl-NL" sz="2000" b="1" i="1" dirty="0">
                <a:latin typeface="+mn-lt"/>
                <a:cs typeface="Arial"/>
              </a:rPr>
              <a:t>(universeel</a:t>
            </a:r>
            <a:r>
              <a:rPr lang="nl-NL" sz="2000" b="1" dirty="0">
                <a:latin typeface="+mn-lt"/>
                <a:cs typeface="Arial"/>
              </a:rPr>
              <a:t>) </a:t>
            </a:r>
            <a:endParaRPr lang="nl-NL" sz="2000" dirty="0">
              <a:latin typeface="+mn-lt"/>
            </a:endParaRPr>
          </a:p>
          <a:p>
            <a:pPr marL="0" indent="0">
              <a:lnSpc>
                <a:spcPct val="100000"/>
              </a:lnSpc>
              <a:spcBef>
                <a:spcPts val="0"/>
              </a:spcBef>
              <a:buNone/>
              <a:defRPr/>
            </a:pPr>
            <a:r>
              <a:rPr lang="nl-NL" sz="1800" i="1" dirty="0">
                <a:latin typeface="+mn-lt"/>
              </a:rPr>
              <a:t>    </a:t>
            </a:r>
            <a:r>
              <a:rPr lang="nl-NL" sz="2000" dirty="0">
                <a:latin typeface="+mn-lt"/>
              </a:rPr>
              <a:t>1.  Leven</a:t>
            </a:r>
          </a:p>
          <a:p>
            <a:pPr marL="0" indent="0">
              <a:lnSpc>
                <a:spcPct val="100000"/>
              </a:lnSpc>
              <a:spcBef>
                <a:spcPts val="0"/>
              </a:spcBef>
              <a:buNone/>
              <a:defRPr/>
            </a:pPr>
            <a:r>
              <a:rPr lang="nl-NL" sz="2000" dirty="0">
                <a:latin typeface="+mn-lt"/>
              </a:rPr>
              <a:t>    2.  Lichamelijke gezondheid</a:t>
            </a:r>
          </a:p>
          <a:p>
            <a:pPr marL="0" indent="0">
              <a:lnSpc>
                <a:spcPct val="100000"/>
              </a:lnSpc>
              <a:spcBef>
                <a:spcPts val="0"/>
              </a:spcBef>
              <a:buNone/>
              <a:defRPr/>
            </a:pPr>
            <a:r>
              <a:rPr lang="nl-NL" sz="2000" dirty="0">
                <a:latin typeface="+mn-lt"/>
              </a:rPr>
              <a:t>    3.  Lichamelijke integriteit</a:t>
            </a:r>
          </a:p>
          <a:p>
            <a:pPr marL="0" indent="0">
              <a:lnSpc>
                <a:spcPct val="100000"/>
              </a:lnSpc>
              <a:spcBef>
                <a:spcPts val="0"/>
              </a:spcBef>
              <a:buNone/>
              <a:defRPr/>
            </a:pPr>
            <a:r>
              <a:rPr lang="nl-NL" sz="2000" dirty="0">
                <a:latin typeface="+mn-lt"/>
              </a:rPr>
              <a:t>    4.  Zintuigen, verbeelding en denken</a:t>
            </a:r>
          </a:p>
          <a:p>
            <a:pPr marL="0" indent="0">
              <a:lnSpc>
                <a:spcPct val="100000"/>
              </a:lnSpc>
              <a:spcBef>
                <a:spcPts val="0"/>
              </a:spcBef>
              <a:buNone/>
              <a:defRPr/>
            </a:pPr>
            <a:r>
              <a:rPr lang="nl-NL" sz="2000" dirty="0">
                <a:latin typeface="+mn-lt"/>
              </a:rPr>
              <a:t>    5.  Emoties</a:t>
            </a:r>
          </a:p>
          <a:p>
            <a:pPr marL="0" indent="0">
              <a:lnSpc>
                <a:spcPct val="100000"/>
              </a:lnSpc>
              <a:spcBef>
                <a:spcPts val="0"/>
              </a:spcBef>
              <a:buNone/>
              <a:defRPr/>
            </a:pPr>
            <a:r>
              <a:rPr lang="nl-NL" sz="2000" dirty="0">
                <a:latin typeface="+mn-lt"/>
              </a:rPr>
              <a:t>    6.  Praktische rede</a:t>
            </a:r>
          </a:p>
          <a:p>
            <a:pPr marL="0" indent="0">
              <a:lnSpc>
                <a:spcPct val="100000"/>
              </a:lnSpc>
              <a:spcBef>
                <a:spcPts val="0"/>
              </a:spcBef>
              <a:buNone/>
              <a:defRPr/>
            </a:pPr>
            <a:r>
              <a:rPr lang="nl-NL" sz="2000" dirty="0">
                <a:latin typeface="+mn-lt"/>
              </a:rPr>
              <a:t>    7.  Relaties</a:t>
            </a:r>
          </a:p>
          <a:p>
            <a:pPr marL="630238" lvl="2" indent="0">
              <a:spcBef>
                <a:spcPts val="0"/>
              </a:spcBef>
              <a:buNone/>
              <a:defRPr/>
            </a:pPr>
            <a:r>
              <a:rPr lang="nl-NL" b="1" dirty="0">
                <a:latin typeface="+mn-lt"/>
              </a:rPr>
              <a:t> Sociaal / afkomst en identiteit</a:t>
            </a:r>
          </a:p>
          <a:p>
            <a:pPr marL="0" indent="0">
              <a:lnSpc>
                <a:spcPct val="100000"/>
              </a:lnSpc>
              <a:spcBef>
                <a:spcPts val="0"/>
              </a:spcBef>
              <a:buNone/>
              <a:defRPr/>
            </a:pPr>
            <a:r>
              <a:rPr lang="nl-NL" sz="2000" dirty="0">
                <a:latin typeface="+mn-lt"/>
              </a:rPr>
              <a:t>    8.  Andere soorten</a:t>
            </a:r>
          </a:p>
          <a:p>
            <a:pPr marL="0" indent="0">
              <a:lnSpc>
                <a:spcPct val="100000"/>
              </a:lnSpc>
              <a:spcBef>
                <a:spcPts val="0"/>
              </a:spcBef>
              <a:buNone/>
              <a:defRPr/>
            </a:pPr>
            <a:r>
              <a:rPr lang="nl-NL" sz="2000" dirty="0">
                <a:latin typeface="+mn-lt"/>
              </a:rPr>
              <a:t>    9.  Spel</a:t>
            </a:r>
          </a:p>
          <a:p>
            <a:pPr marL="0" indent="0">
              <a:lnSpc>
                <a:spcPct val="100000"/>
              </a:lnSpc>
              <a:spcBef>
                <a:spcPts val="0"/>
              </a:spcBef>
              <a:buNone/>
              <a:defRPr/>
            </a:pPr>
            <a:r>
              <a:rPr lang="nl-NL" sz="2000" dirty="0">
                <a:latin typeface="+mn-lt"/>
              </a:rPr>
              <a:t>   10. Controle over de eigen omgeving </a:t>
            </a:r>
          </a:p>
          <a:p>
            <a:pPr marL="630238" lvl="2" indent="0">
              <a:spcBef>
                <a:spcPts val="0"/>
              </a:spcBef>
              <a:buNone/>
              <a:defRPr/>
            </a:pPr>
            <a:r>
              <a:rPr lang="nl-NL" b="1" dirty="0">
                <a:latin typeface="+mn-lt"/>
              </a:rPr>
              <a:t> Politiek / materieel</a:t>
            </a:r>
            <a:endParaRPr lang="nl-NL" dirty="0">
              <a:latin typeface="+mn-lt"/>
            </a:endParaRPr>
          </a:p>
        </p:txBody>
      </p:sp>
      <p:pic>
        <p:nvPicPr>
          <p:cNvPr id="36869"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781300"/>
            <a:ext cx="309721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a:extLst>
              <a:ext uri="{FF2B5EF4-FFF2-40B4-BE49-F238E27FC236}">
                <a16:creationId xmlns:a16="http://schemas.microsoft.com/office/drawing/2014/main" id="{B218DCA1-3855-4726-8B0B-DAE1DA0B20E3}"/>
              </a:ext>
            </a:extLst>
          </p:cNvPr>
          <p:cNvSpPr txBox="1"/>
          <p:nvPr/>
        </p:nvSpPr>
        <p:spPr>
          <a:xfrm>
            <a:off x="539552" y="251614"/>
            <a:ext cx="7757636" cy="584775"/>
          </a:xfrm>
          <a:prstGeom prst="rect">
            <a:avLst/>
          </a:prstGeom>
          <a:noFill/>
        </p:spPr>
        <p:txBody>
          <a:bodyPr wrap="none" rtlCol="0">
            <a:spAutoFit/>
          </a:bodyPr>
          <a:lstStyle/>
          <a:p>
            <a:r>
              <a:rPr lang="en-US" sz="3200" b="1" dirty="0" err="1">
                <a:solidFill>
                  <a:srgbClr val="C00000"/>
                </a:solidFill>
              </a:rPr>
              <a:t>Vervolg</a:t>
            </a:r>
            <a:r>
              <a:rPr lang="en-US" sz="3200" b="1" dirty="0">
                <a:solidFill>
                  <a:srgbClr val="C00000"/>
                </a:solidFill>
              </a:rPr>
              <a:t> 3.7: Nussbaum’s </a:t>
            </a:r>
            <a:r>
              <a:rPr lang="en-US" sz="3200" b="1" dirty="0" err="1">
                <a:solidFill>
                  <a:srgbClr val="C00000"/>
                </a:solidFill>
              </a:rPr>
              <a:t>lijst</a:t>
            </a:r>
            <a:r>
              <a:rPr lang="en-US" sz="3200" b="1" dirty="0">
                <a:solidFill>
                  <a:srgbClr val="C00000"/>
                </a:solidFill>
              </a:rPr>
              <a:t> van capabilities</a:t>
            </a:r>
            <a:endParaRPr lang="nl-NL" sz="3200" b="1" dirty="0">
              <a:solidFill>
                <a:srgbClr val="C00000"/>
              </a:solidFill>
            </a:endParaRPr>
          </a:p>
        </p:txBody>
      </p:sp>
      <p:sp>
        <p:nvSpPr>
          <p:cNvPr id="2" name="Tekstvak 1">
            <a:extLst>
              <a:ext uri="{FF2B5EF4-FFF2-40B4-BE49-F238E27FC236}">
                <a16:creationId xmlns:a16="http://schemas.microsoft.com/office/drawing/2014/main" id="{8EBF3A38-A08C-47DE-A9B4-0E3AECFD1F98}"/>
              </a:ext>
            </a:extLst>
          </p:cNvPr>
          <p:cNvSpPr txBox="1"/>
          <p:nvPr/>
        </p:nvSpPr>
        <p:spPr>
          <a:xfrm>
            <a:off x="1299431" y="4941168"/>
            <a:ext cx="1923925" cy="369332"/>
          </a:xfrm>
          <a:prstGeom prst="rect">
            <a:avLst/>
          </a:prstGeom>
          <a:noFill/>
        </p:spPr>
        <p:txBody>
          <a:bodyPr wrap="none" rtlCol="0">
            <a:spAutoFit/>
          </a:bodyPr>
          <a:lstStyle/>
          <a:p>
            <a:r>
              <a:rPr lang="en-US" dirty="0"/>
              <a:t>Martha Nussbaum</a:t>
            </a:r>
            <a:endParaRPr lang="nl-NL" dirty="0"/>
          </a:p>
        </p:txBody>
      </p:sp>
    </p:spTree>
    <p:extLst>
      <p:ext uri="{BB962C8B-B14F-4D97-AF65-F5344CB8AC3E}">
        <p14:creationId xmlns:p14="http://schemas.microsoft.com/office/powerpoint/2010/main" val="27025541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err="1">
                <a:solidFill>
                  <a:srgbClr val="C00000"/>
                </a:solidFill>
              </a:rPr>
              <a:t>Vervolg</a:t>
            </a:r>
            <a:r>
              <a:rPr lang="en-US" sz="3200" b="1" dirty="0">
                <a:solidFill>
                  <a:srgbClr val="C00000"/>
                </a:solidFill>
              </a:rPr>
              <a:t> 3.7: </a:t>
            </a:r>
            <a:r>
              <a:rPr lang="en-US" sz="3200" b="1" dirty="0" err="1">
                <a:solidFill>
                  <a:srgbClr val="C00000"/>
                </a:solidFill>
              </a:rPr>
              <a:t>Lijst</a:t>
            </a:r>
            <a:r>
              <a:rPr lang="en-US" sz="3200" b="1" dirty="0">
                <a:solidFill>
                  <a:srgbClr val="C00000"/>
                </a:solidFill>
              </a:rPr>
              <a:t> of </a:t>
            </a:r>
            <a:r>
              <a:rPr lang="en-US" sz="3200" b="1" dirty="0" err="1">
                <a:solidFill>
                  <a:srgbClr val="C00000"/>
                </a:solidFill>
              </a:rPr>
              <a:t>geen</a:t>
            </a:r>
            <a:r>
              <a:rPr lang="en-US" sz="3200" b="1" dirty="0">
                <a:solidFill>
                  <a:srgbClr val="C00000"/>
                </a:solidFill>
              </a:rPr>
              <a:t> </a:t>
            </a:r>
            <a:r>
              <a:rPr lang="en-US" sz="3200" b="1" dirty="0" err="1">
                <a:solidFill>
                  <a:srgbClr val="C00000"/>
                </a:solidFill>
              </a:rPr>
              <a:t>lijst</a:t>
            </a:r>
            <a:r>
              <a:rPr lang="en-US" sz="3200" b="1" dirty="0">
                <a:solidFill>
                  <a:srgbClr val="C00000"/>
                </a:solidFill>
              </a:rPr>
              <a:t>?</a:t>
            </a:r>
            <a:endParaRPr lang="nl-NL" sz="3200" b="1" dirty="0">
              <a:solidFill>
                <a:srgbClr val="C00000"/>
              </a:solidFill>
            </a:endParaRPr>
          </a:p>
        </p:txBody>
      </p:sp>
      <p:sp>
        <p:nvSpPr>
          <p:cNvPr id="3" name="Tijdelijke aanduiding voor inhoud 2"/>
          <p:cNvSpPr>
            <a:spLocks noGrp="1"/>
          </p:cNvSpPr>
          <p:nvPr>
            <p:ph idx="1"/>
          </p:nvPr>
        </p:nvSpPr>
        <p:spPr>
          <a:xfrm>
            <a:off x="611560" y="1556792"/>
            <a:ext cx="8229600" cy="4853136"/>
          </a:xfrm>
        </p:spPr>
        <p:txBody>
          <a:bodyPr>
            <a:normAutofit fontScale="77500" lnSpcReduction="20000"/>
          </a:bodyPr>
          <a:lstStyle/>
          <a:p>
            <a:pPr marL="0" indent="0">
              <a:buNone/>
            </a:pPr>
            <a:r>
              <a:rPr lang="nl-NL" dirty="0"/>
              <a:t>De vijf instrumentele vrijheden volgens Sen: </a:t>
            </a:r>
          </a:p>
          <a:p>
            <a:pPr marL="0" indent="0">
              <a:buNone/>
            </a:pPr>
            <a:endParaRPr lang="nl-NL" dirty="0"/>
          </a:p>
          <a:p>
            <a:r>
              <a:rPr lang="nl-NL" dirty="0"/>
              <a:t>1) Politieke (democratische) vrijheden en burgerrechten; </a:t>
            </a:r>
          </a:p>
          <a:p>
            <a:endParaRPr lang="nl-NL" dirty="0"/>
          </a:p>
          <a:p>
            <a:r>
              <a:rPr lang="nl-NL" dirty="0"/>
              <a:t>2) Economische faciliteiten;</a:t>
            </a:r>
          </a:p>
          <a:p>
            <a:endParaRPr lang="nl-NL" dirty="0"/>
          </a:p>
          <a:p>
            <a:r>
              <a:rPr lang="nl-NL" dirty="0"/>
              <a:t>3) Sociale voorzieningen;</a:t>
            </a:r>
          </a:p>
          <a:p>
            <a:endParaRPr lang="nl-NL" dirty="0"/>
          </a:p>
          <a:p>
            <a:r>
              <a:rPr lang="nl-NL" dirty="0"/>
              <a:t>4) Transparantie/garantie van openheid; </a:t>
            </a:r>
          </a:p>
          <a:p>
            <a:endParaRPr lang="nl-NL" dirty="0"/>
          </a:p>
          <a:p>
            <a:r>
              <a:rPr lang="nl-NL" dirty="0"/>
              <a:t>5) Bescherming en sociale zekerheid.</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852936"/>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8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b="1" dirty="0">
                <a:solidFill>
                  <a:srgbClr val="C00000"/>
                </a:solidFill>
              </a:rPr>
              <a:t>3.8: de Capabilitybenadering</a:t>
            </a:r>
            <a:br>
              <a:rPr lang="en-US" sz="3200" b="1" dirty="0">
                <a:solidFill>
                  <a:srgbClr val="C00000"/>
                </a:solidFill>
              </a:rPr>
            </a:br>
            <a:r>
              <a:rPr lang="en-US" sz="3200" b="1" dirty="0">
                <a:solidFill>
                  <a:srgbClr val="C00000"/>
                </a:solidFill>
              </a:rPr>
              <a:t>in het </a:t>
            </a:r>
            <a:r>
              <a:rPr lang="en-US" sz="3200" b="1" dirty="0" err="1">
                <a:solidFill>
                  <a:srgbClr val="C00000"/>
                </a:solidFill>
              </a:rPr>
              <a:t>sociale</a:t>
            </a:r>
            <a:r>
              <a:rPr lang="en-US" sz="3200" b="1" dirty="0">
                <a:solidFill>
                  <a:srgbClr val="C00000"/>
                </a:solidFill>
              </a:rPr>
              <a:t> </a:t>
            </a:r>
            <a:r>
              <a:rPr lang="en-US" sz="3200" b="1" dirty="0" err="1">
                <a:solidFill>
                  <a:srgbClr val="C00000"/>
                </a:solidFill>
              </a:rPr>
              <a:t>domein</a:t>
            </a:r>
            <a:endParaRPr lang="nl-NL" sz="3200" b="1" dirty="0">
              <a:solidFill>
                <a:srgbClr val="C00000"/>
              </a:solidFill>
            </a:endParaRPr>
          </a:p>
        </p:txBody>
      </p:sp>
      <p:sp>
        <p:nvSpPr>
          <p:cNvPr id="3" name="Tijdelijke aanduiding voor inhoud 2"/>
          <p:cNvSpPr>
            <a:spLocks noGrp="1"/>
          </p:cNvSpPr>
          <p:nvPr>
            <p:ph idx="1"/>
          </p:nvPr>
        </p:nvSpPr>
        <p:spPr>
          <a:xfrm>
            <a:off x="433519" y="1772816"/>
            <a:ext cx="8229600" cy="4525963"/>
          </a:xfrm>
        </p:spPr>
        <p:txBody>
          <a:bodyPr/>
          <a:lstStyle/>
          <a:p>
            <a:r>
              <a:rPr lang="en-US" dirty="0" err="1"/>
              <a:t>Evaluatie</a:t>
            </a:r>
            <a:r>
              <a:rPr lang="en-US" dirty="0"/>
              <a:t> </a:t>
            </a:r>
            <a:r>
              <a:rPr lang="en-US" dirty="0" err="1"/>
              <a:t>kader</a:t>
            </a:r>
            <a:endParaRPr lang="en-US" dirty="0"/>
          </a:p>
          <a:p>
            <a:endParaRPr lang="en-US" dirty="0"/>
          </a:p>
          <a:p>
            <a:r>
              <a:rPr lang="en-US" dirty="0" err="1"/>
              <a:t>Handelingskader</a:t>
            </a:r>
            <a:endParaRPr lang="en-US" dirty="0"/>
          </a:p>
          <a:p>
            <a:endParaRPr lang="en-US" dirty="0"/>
          </a:p>
          <a:p>
            <a:r>
              <a:rPr lang="en-US" dirty="0" err="1"/>
              <a:t>Legitimeringskader</a:t>
            </a:r>
            <a:endParaRPr lang="nl-NL"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72816"/>
            <a:ext cx="391477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859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2550" y="260648"/>
            <a:ext cx="8229600" cy="1143000"/>
          </a:xfrm>
        </p:spPr>
        <p:txBody>
          <a:bodyPr>
            <a:noAutofit/>
          </a:bodyPr>
          <a:lstStyle/>
          <a:p>
            <a:r>
              <a:rPr lang="en-US" sz="3200" b="1" dirty="0" err="1">
                <a:solidFill>
                  <a:srgbClr val="C00000"/>
                </a:solidFill>
              </a:rPr>
              <a:t>Inhoud</a:t>
            </a:r>
            <a:r>
              <a:rPr lang="en-US" sz="3200" b="1" dirty="0">
                <a:solidFill>
                  <a:srgbClr val="C00000"/>
                </a:solidFill>
              </a:rPr>
              <a:t> </a:t>
            </a:r>
            <a:r>
              <a:rPr lang="en-US" sz="3200" b="1" dirty="0" err="1">
                <a:solidFill>
                  <a:srgbClr val="C00000"/>
                </a:solidFill>
              </a:rPr>
              <a:t>boek</a:t>
            </a:r>
            <a:r>
              <a:rPr lang="en-US" sz="3200" b="1" dirty="0">
                <a:solidFill>
                  <a:srgbClr val="C00000"/>
                </a:solidFill>
              </a:rPr>
              <a:t> “De </a:t>
            </a:r>
            <a:r>
              <a:rPr lang="en-US" sz="3200" b="1" dirty="0" err="1">
                <a:solidFill>
                  <a:srgbClr val="C00000"/>
                </a:solidFill>
              </a:rPr>
              <a:t>capabilitybenadering</a:t>
            </a:r>
            <a:br>
              <a:rPr lang="en-US" sz="3200" b="1" dirty="0">
                <a:solidFill>
                  <a:srgbClr val="C00000"/>
                </a:solidFill>
              </a:rPr>
            </a:br>
            <a:r>
              <a:rPr lang="en-US" sz="3200" b="1" dirty="0">
                <a:solidFill>
                  <a:srgbClr val="C00000"/>
                </a:solidFill>
              </a:rPr>
              <a:t>in het  </a:t>
            </a:r>
            <a:r>
              <a:rPr lang="en-US" sz="3200" b="1" dirty="0" err="1">
                <a:solidFill>
                  <a:srgbClr val="C00000"/>
                </a:solidFill>
              </a:rPr>
              <a:t>sociaal</a:t>
            </a:r>
            <a:r>
              <a:rPr lang="en-US" sz="3200" b="1" dirty="0">
                <a:solidFill>
                  <a:srgbClr val="C00000"/>
                </a:solidFill>
              </a:rPr>
              <a:t> </a:t>
            </a:r>
            <a:r>
              <a:rPr lang="en-US" sz="3200" b="1" dirty="0" err="1">
                <a:solidFill>
                  <a:srgbClr val="C00000"/>
                </a:solidFill>
              </a:rPr>
              <a:t>domein</a:t>
            </a:r>
            <a:endParaRPr lang="nl-NL" sz="3200" b="1" dirty="0">
              <a:solidFill>
                <a:srgbClr val="C00000"/>
              </a:solidFill>
            </a:endParaRPr>
          </a:p>
        </p:txBody>
      </p:sp>
      <p:sp>
        <p:nvSpPr>
          <p:cNvPr id="6" name="Rechthoek 5">
            <a:extLst>
              <a:ext uri="{FF2B5EF4-FFF2-40B4-BE49-F238E27FC236}">
                <a16:creationId xmlns:a16="http://schemas.microsoft.com/office/drawing/2014/main" id="{0C1F79C4-46AF-4B75-A4AC-0DCEEAF5D1FF}"/>
              </a:ext>
            </a:extLst>
          </p:cNvPr>
          <p:cNvSpPr/>
          <p:nvPr/>
        </p:nvSpPr>
        <p:spPr>
          <a:xfrm>
            <a:off x="302550" y="1565271"/>
            <a:ext cx="8496944" cy="5324535"/>
          </a:xfrm>
          <a:prstGeom prst="rect">
            <a:avLst/>
          </a:prstGeom>
          <a:solidFill>
            <a:srgbClr val="FFFF00">
              <a:alpha val="20000"/>
            </a:srgbClr>
          </a:solidFill>
        </p:spPr>
        <p:txBody>
          <a:bodyPr wrap="square">
            <a:spAutoFit/>
          </a:bodyPr>
          <a:lstStyle/>
          <a:p>
            <a:r>
              <a:rPr lang="nl-NL" sz="2000" dirty="0"/>
              <a:t>1.  Situering: de </a:t>
            </a:r>
            <a:r>
              <a:rPr lang="nl-NL" sz="2000" dirty="0" err="1"/>
              <a:t>capabilitybenadering</a:t>
            </a:r>
            <a:r>
              <a:rPr lang="nl-NL" sz="2000" dirty="0"/>
              <a:t> als inspiratie en houvast voor</a:t>
            </a:r>
          </a:p>
          <a:p>
            <a:r>
              <a:rPr lang="nl-NL" sz="2000" dirty="0"/>
              <a:t>     het sociale domein</a:t>
            </a:r>
          </a:p>
          <a:p>
            <a:r>
              <a:rPr lang="nl-NL" sz="2000" dirty="0"/>
              <a:t>2.  Menselijk welzijn en vrijheid</a:t>
            </a:r>
          </a:p>
          <a:p>
            <a:r>
              <a:rPr lang="nl-NL" sz="2000" dirty="0"/>
              <a:t>3.  Kwaliteit van leven en de grondslagen van de </a:t>
            </a:r>
            <a:r>
              <a:rPr lang="nl-NL" sz="2000" dirty="0" err="1"/>
              <a:t>capabilitybenadering</a:t>
            </a:r>
            <a:endParaRPr lang="nl-NL" sz="2000" dirty="0"/>
          </a:p>
          <a:p>
            <a:r>
              <a:rPr lang="nl-NL" sz="2000" dirty="0"/>
              <a:t>4.  De </a:t>
            </a:r>
            <a:r>
              <a:rPr lang="nl-NL" sz="2000" dirty="0" err="1"/>
              <a:t>capabilitybenadering</a:t>
            </a:r>
            <a:r>
              <a:rPr lang="nl-NL" sz="2000" dirty="0"/>
              <a:t> in het sociale domein  van de Lage Landen: een</a:t>
            </a:r>
          </a:p>
          <a:p>
            <a:r>
              <a:rPr lang="nl-NL" sz="2000" dirty="0"/>
              <a:t>     historisch-maatschappelijke benadering</a:t>
            </a:r>
          </a:p>
          <a:p>
            <a:r>
              <a:rPr lang="nl-NL" sz="2000" dirty="0"/>
              <a:t>5.  De </a:t>
            </a:r>
            <a:r>
              <a:rPr lang="nl-NL" sz="2000" dirty="0" err="1"/>
              <a:t>capabilitybenadering</a:t>
            </a:r>
            <a:r>
              <a:rPr lang="nl-NL" sz="2000" dirty="0"/>
              <a:t> en het sociaal werk: wederkerige partners?</a:t>
            </a:r>
          </a:p>
          <a:p>
            <a:r>
              <a:rPr lang="nl-NL" sz="2000" dirty="0"/>
              <a:t>6.  Dialoog en creativiteit als </a:t>
            </a:r>
            <a:r>
              <a:rPr lang="nl-NL" sz="2000" dirty="0" err="1"/>
              <a:t>capabilities</a:t>
            </a:r>
            <a:r>
              <a:rPr lang="nl-NL" sz="2000" dirty="0"/>
              <a:t> in het mensenrechtenwerk</a:t>
            </a:r>
          </a:p>
          <a:p>
            <a:r>
              <a:rPr lang="nl-NL" sz="2000" dirty="0"/>
              <a:t>7.  Het bevorderen van </a:t>
            </a:r>
            <a:r>
              <a:rPr lang="nl-NL" sz="2000" dirty="0" err="1"/>
              <a:t>capabilities</a:t>
            </a:r>
            <a:r>
              <a:rPr lang="nl-NL" sz="2000" dirty="0"/>
              <a:t> in de praktijk van zorg</a:t>
            </a:r>
          </a:p>
          <a:p>
            <a:r>
              <a:rPr lang="nl-NL" sz="2000" dirty="0"/>
              <a:t>8.  De </a:t>
            </a:r>
            <a:r>
              <a:rPr lang="nl-NL" sz="2000" dirty="0" err="1"/>
              <a:t>capabilitybenadering</a:t>
            </a:r>
            <a:r>
              <a:rPr lang="nl-NL" sz="2000" dirty="0"/>
              <a:t> en technologie</a:t>
            </a:r>
          </a:p>
          <a:p>
            <a:r>
              <a:rPr lang="nl-NL" sz="2000" dirty="0"/>
              <a:t>9.  Werken aan sociale verbinding in de wijk</a:t>
            </a:r>
          </a:p>
          <a:p>
            <a:r>
              <a:rPr lang="nl-NL" sz="2000" dirty="0"/>
              <a:t>10. </a:t>
            </a:r>
            <a:r>
              <a:rPr lang="nl-NL" sz="2000" dirty="0" err="1"/>
              <a:t>Actorschap</a:t>
            </a:r>
            <a:r>
              <a:rPr lang="nl-NL" sz="2000" dirty="0"/>
              <a:t> van jongeren in het systeem ‘Leren en Werken’ </a:t>
            </a:r>
          </a:p>
          <a:p>
            <a:r>
              <a:rPr lang="nl-NL" sz="2000" dirty="0"/>
              <a:t>11. Netwerken en </a:t>
            </a:r>
            <a:r>
              <a:rPr lang="nl-NL" sz="2000" dirty="0" err="1"/>
              <a:t>capabilities</a:t>
            </a:r>
            <a:r>
              <a:rPr lang="nl-NL" sz="2000" dirty="0"/>
              <a:t> in de Brug Binnen Buiten</a:t>
            </a:r>
          </a:p>
          <a:p>
            <a:r>
              <a:rPr lang="nl-NL" sz="2000" dirty="0"/>
              <a:t>12. Armoedebestrijding als strijd tegen onvrijheid en voor kwaliteit van leven</a:t>
            </a:r>
          </a:p>
          <a:p>
            <a:r>
              <a:rPr lang="nl-NL" sz="2000" dirty="0"/>
              <a:t>13. Doe maar niet, want dat kun je niet</a:t>
            </a:r>
          </a:p>
          <a:p>
            <a:r>
              <a:rPr lang="nl-NL" sz="2000" dirty="0"/>
              <a:t>14. Slotwoord: de </a:t>
            </a:r>
            <a:r>
              <a:rPr lang="nl-NL" sz="2000" dirty="0" err="1"/>
              <a:t>capabilitybenadering</a:t>
            </a:r>
            <a:r>
              <a:rPr lang="nl-NL" sz="2000" dirty="0"/>
              <a:t> als eigentijds kompas voor</a:t>
            </a:r>
          </a:p>
          <a:p>
            <a:r>
              <a:rPr lang="nl-NL" sz="2000" dirty="0"/>
              <a:t>      sociale  professionals</a:t>
            </a:r>
          </a:p>
        </p:txBody>
      </p:sp>
    </p:spTree>
    <p:extLst>
      <p:ext uri="{BB962C8B-B14F-4D97-AF65-F5344CB8AC3E}">
        <p14:creationId xmlns:p14="http://schemas.microsoft.com/office/powerpoint/2010/main" val="141071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5271" y="203745"/>
            <a:ext cx="4474840" cy="1143000"/>
          </a:xfrm>
        </p:spPr>
        <p:txBody>
          <a:bodyPr>
            <a:normAutofit/>
          </a:bodyPr>
          <a:lstStyle/>
          <a:p>
            <a:r>
              <a:rPr lang="en-US" sz="3200" b="1" dirty="0" err="1">
                <a:solidFill>
                  <a:srgbClr val="C00000"/>
                </a:solidFill>
              </a:rPr>
              <a:t>Paragraaf</a:t>
            </a:r>
            <a:r>
              <a:rPr lang="en-US" sz="3200" b="1" dirty="0">
                <a:solidFill>
                  <a:srgbClr val="C00000"/>
                </a:solidFill>
              </a:rPr>
              <a:t> 3.1: </a:t>
            </a:r>
            <a:r>
              <a:rPr lang="en-US" sz="3200" b="1" dirty="0" err="1">
                <a:solidFill>
                  <a:srgbClr val="C00000"/>
                </a:solidFill>
              </a:rPr>
              <a:t>Grondslagen</a:t>
            </a:r>
            <a:endParaRPr lang="nl-NL" sz="3200" b="1" dirty="0">
              <a:solidFill>
                <a:srgbClr val="C00000"/>
              </a:solidFill>
            </a:endParaRPr>
          </a:p>
        </p:txBody>
      </p:sp>
      <p:sp>
        <p:nvSpPr>
          <p:cNvPr id="3" name="Tijdelijke aanduiding voor inhoud 2"/>
          <p:cNvSpPr>
            <a:spLocks noGrp="1"/>
          </p:cNvSpPr>
          <p:nvPr>
            <p:ph idx="1"/>
          </p:nvPr>
        </p:nvSpPr>
        <p:spPr>
          <a:xfrm>
            <a:off x="539552" y="1556792"/>
            <a:ext cx="8229600" cy="4525963"/>
          </a:xfrm>
        </p:spPr>
        <p:txBody>
          <a:bodyPr/>
          <a:lstStyle/>
          <a:p>
            <a:pPr marL="0" indent="0">
              <a:buNone/>
            </a:pPr>
            <a:r>
              <a:rPr lang="nl-NL" i="1" dirty="0"/>
              <a:t>Ieder mens moet de vrijheid hebben het leven te leiden dat hij of zij met reden waardevol acht door te kunnen doen wat hij of zij wil doen en te zijn wie hij of zij wil zijn. </a:t>
            </a:r>
          </a:p>
          <a:p>
            <a:pPr marL="0" indent="0">
              <a:buNone/>
            </a:pPr>
            <a:endParaRPr lang="en-US" i="1" dirty="0"/>
          </a:p>
          <a:p>
            <a:pPr marL="0" indent="0">
              <a:buNone/>
            </a:pPr>
            <a:endParaRPr lang="nl-NL"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428206"/>
            <a:ext cx="2736850"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952" y="4149080"/>
            <a:ext cx="3600400" cy="1534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11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41732"/>
            <a:ext cx="4474840" cy="1143000"/>
          </a:xfrm>
        </p:spPr>
        <p:txBody>
          <a:bodyPr>
            <a:normAutofit/>
          </a:bodyPr>
          <a:lstStyle/>
          <a:p>
            <a:r>
              <a:rPr lang="en-US" sz="3200" b="1" dirty="0" err="1">
                <a:solidFill>
                  <a:srgbClr val="C00000"/>
                </a:solidFill>
              </a:rPr>
              <a:t>Vervolg</a:t>
            </a:r>
            <a:r>
              <a:rPr lang="en-US" sz="3200" b="1" dirty="0">
                <a:solidFill>
                  <a:srgbClr val="C00000"/>
                </a:solidFill>
              </a:rPr>
              <a:t> 3.1: </a:t>
            </a:r>
            <a:r>
              <a:rPr lang="en-US" sz="3200" b="1" dirty="0" err="1">
                <a:solidFill>
                  <a:srgbClr val="C00000"/>
                </a:solidFill>
              </a:rPr>
              <a:t>Grondslagen</a:t>
            </a:r>
            <a:endParaRPr lang="nl-NL" sz="3200" b="1" dirty="0">
              <a:solidFill>
                <a:srgbClr val="C00000"/>
              </a:solidFill>
            </a:endParaRPr>
          </a:p>
        </p:txBody>
      </p:sp>
      <p:sp>
        <p:nvSpPr>
          <p:cNvPr id="3" name="Tijdelijke aanduiding voor inhoud 2"/>
          <p:cNvSpPr>
            <a:spLocks noGrp="1"/>
          </p:cNvSpPr>
          <p:nvPr>
            <p:ph idx="1"/>
          </p:nvPr>
        </p:nvSpPr>
        <p:spPr/>
        <p:txBody>
          <a:bodyPr/>
          <a:lstStyle/>
          <a:p>
            <a:r>
              <a:rPr lang="en-US" dirty="0"/>
              <a:t>De </a:t>
            </a:r>
            <a:r>
              <a:rPr lang="en-US" dirty="0" err="1"/>
              <a:t>individuele</a:t>
            </a:r>
            <a:r>
              <a:rPr lang="en-US" dirty="0"/>
              <a:t> </a:t>
            </a:r>
            <a:r>
              <a:rPr lang="en-US" dirty="0" err="1"/>
              <a:t>kwaliteit</a:t>
            </a:r>
            <a:r>
              <a:rPr lang="en-US" dirty="0"/>
              <a:t> van </a:t>
            </a:r>
            <a:r>
              <a:rPr lang="en-US" dirty="0" err="1"/>
              <a:t>leven</a:t>
            </a:r>
            <a:r>
              <a:rPr lang="en-US" dirty="0"/>
              <a:t> </a:t>
            </a:r>
            <a:r>
              <a:rPr lang="en-US" dirty="0" err="1"/>
              <a:t>staat</a:t>
            </a:r>
            <a:r>
              <a:rPr lang="en-US" dirty="0"/>
              <a:t> </a:t>
            </a:r>
            <a:r>
              <a:rPr lang="en-US" dirty="0" err="1"/>
              <a:t>centraal</a:t>
            </a:r>
            <a:endParaRPr lang="en-US" dirty="0"/>
          </a:p>
          <a:p>
            <a:r>
              <a:rPr lang="en-US" dirty="0" err="1"/>
              <a:t>Individualiteit</a:t>
            </a:r>
            <a:r>
              <a:rPr lang="en-US" dirty="0"/>
              <a:t> en </a:t>
            </a:r>
            <a:r>
              <a:rPr lang="en-US" dirty="0" err="1"/>
              <a:t>diversiteit</a:t>
            </a:r>
            <a:r>
              <a:rPr lang="en-US" dirty="0"/>
              <a:t> </a:t>
            </a:r>
            <a:r>
              <a:rPr lang="en-US" dirty="0" err="1"/>
              <a:t>als</a:t>
            </a:r>
            <a:r>
              <a:rPr lang="en-US" dirty="0"/>
              <a:t> fundament</a:t>
            </a:r>
          </a:p>
          <a:p>
            <a:r>
              <a:rPr lang="en-US" dirty="0" err="1"/>
              <a:t>Diversiteit</a:t>
            </a:r>
            <a:r>
              <a:rPr lang="en-US" dirty="0"/>
              <a:t> en de </a:t>
            </a:r>
            <a:r>
              <a:rPr lang="en-US" dirty="0" err="1"/>
              <a:t>meervoudigheid</a:t>
            </a:r>
            <a:r>
              <a:rPr lang="en-US" dirty="0"/>
              <a:t> van </a:t>
            </a:r>
            <a:r>
              <a:rPr lang="en-US" dirty="0" err="1"/>
              <a:t>waarden</a:t>
            </a:r>
            <a:endParaRPr lang="en-US" dirty="0"/>
          </a:p>
          <a:p>
            <a:r>
              <a:rPr lang="en-US" dirty="0" err="1"/>
              <a:t>Middelen</a:t>
            </a:r>
            <a:r>
              <a:rPr lang="en-US" dirty="0"/>
              <a:t> en de </a:t>
            </a:r>
            <a:r>
              <a:rPr lang="en-US" dirty="0" err="1"/>
              <a:t>doelen</a:t>
            </a:r>
            <a:endParaRPr lang="en-US" dirty="0"/>
          </a:p>
          <a:p>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253345"/>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20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0424" y="260648"/>
            <a:ext cx="7283152" cy="1143000"/>
          </a:xfrm>
        </p:spPr>
        <p:txBody>
          <a:bodyPr>
            <a:normAutofit/>
          </a:bodyPr>
          <a:lstStyle/>
          <a:p>
            <a:r>
              <a:rPr lang="en-US" sz="3200" b="1" dirty="0">
                <a:solidFill>
                  <a:srgbClr val="C00000"/>
                </a:solidFill>
              </a:rPr>
              <a:t>3.2: CB is </a:t>
            </a:r>
            <a:r>
              <a:rPr lang="en-US" sz="3200" b="1" dirty="0" err="1">
                <a:solidFill>
                  <a:srgbClr val="C00000"/>
                </a:solidFill>
              </a:rPr>
              <a:t>multidisciplinair</a:t>
            </a:r>
            <a:r>
              <a:rPr lang="en-US" sz="3200" b="1" dirty="0">
                <a:solidFill>
                  <a:srgbClr val="C00000"/>
                </a:solidFill>
              </a:rPr>
              <a:t> in </a:t>
            </a:r>
            <a:r>
              <a:rPr lang="en-US" sz="3200" b="1" dirty="0" err="1">
                <a:solidFill>
                  <a:srgbClr val="C00000"/>
                </a:solidFill>
              </a:rPr>
              <a:t>onderzoek</a:t>
            </a:r>
            <a:br>
              <a:rPr lang="en-US" sz="3200" b="1" dirty="0">
                <a:solidFill>
                  <a:srgbClr val="C00000"/>
                </a:solidFill>
              </a:rPr>
            </a:br>
            <a:r>
              <a:rPr lang="en-US" sz="3200" b="1" dirty="0">
                <a:solidFill>
                  <a:srgbClr val="C00000"/>
                </a:solidFill>
              </a:rPr>
              <a:t>en </a:t>
            </a:r>
            <a:r>
              <a:rPr lang="en-US" sz="3200" b="1" dirty="0" err="1">
                <a:solidFill>
                  <a:srgbClr val="C00000"/>
                </a:solidFill>
              </a:rPr>
              <a:t>praktijk</a:t>
            </a:r>
            <a:r>
              <a:rPr lang="en-US" sz="3200" b="1" dirty="0">
                <a:solidFill>
                  <a:srgbClr val="C00000"/>
                </a:solidFill>
              </a:rPr>
              <a:t> </a:t>
            </a:r>
            <a:endParaRPr lang="nl-NL" sz="3200" b="1" dirty="0">
              <a:solidFill>
                <a:srgbClr val="C00000"/>
              </a:solidFill>
            </a:endParaRPr>
          </a:p>
        </p:txBody>
      </p:sp>
      <p:sp>
        <p:nvSpPr>
          <p:cNvPr id="3" name="Tijdelijke aanduiding voor inhoud 2"/>
          <p:cNvSpPr>
            <a:spLocks noGrp="1"/>
          </p:cNvSpPr>
          <p:nvPr>
            <p:ph idx="1"/>
          </p:nvPr>
        </p:nvSpPr>
        <p:spPr>
          <a:xfrm>
            <a:off x="395536" y="1628800"/>
            <a:ext cx="8229600" cy="4093915"/>
          </a:xfrm>
        </p:spPr>
        <p:txBody>
          <a:bodyPr>
            <a:normAutofit lnSpcReduction="10000"/>
          </a:bodyPr>
          <a:lstStyle/>
          <a:p>
            <a:r>
              <a:rPr lang="nl-NL" sz="2400" dirty="0"/>
              <a:t>De benadering kan worden gezien als een </a:t>
            </a:r>
            <a:r>
              <a:rPr lang="nl-NL" sz="2400" b="1" i="1" dirty="0"/>
              <a:t>kapstok</a:t>
            </a:r>
            <a:r>
              <a:rPr lang="nl-NL" sz="2400" dirty="0"/>
              <a:t> voor meer specifieke </a:t>
            </a:r>
            <a:r>
              <a:rPr lang="nl-NL" sz="2400" dirty="0" err="1"/>
              <a:t>capability</a:t>
            </a:r>
            <a:r>
              <a:rPr lang="nl-NL" sz="2400" dirty="0"/>
              <a:t> theorieën</a:t>
            </a:r>
          </a:p>
          <a:p>
            <a:pPr marL="0" indent="0">
              <a:buNone/>
            </a:pPr>
            <a:endParaRPr lang="nl-NL" sz="2400" dirty="0"/>
          </a:p>
          <a:p>
            <a:r>
              <a:rPr lang="nl-NL" sz="2400" dirty="0"/>
              <a:t>De </a:t>
            </a:r>
            <a:r>
              <a:rPr lang="nl-NL" sz="2400" dirty="0" err="1"/>
              <a:t>capabilitybenadering</a:t>
            </a:r>
            <a:r>
              <a:rPr lang="nl-NL" sz="2400" dirty="0"/>
              <a:t> biedt </a:t>
            </a:r>
            <a:r>
              <a:rPr lang="nl-NL" sz="2400" b="1" i="1" dirty="0"/>
              <a:t>kaders</a:t>
            </a:r>
            <a:r>
              <a:rPr lang="nl-NL" sz="2400" dirty="0"/>
              <a:t> voor mono-, </a:t>
            </a:r>
            <a:r>
              <a:rPr lang="nl-NL" sz="2400" dirty="0" err="1"/>
              <a:t>multi</a:t>
            </a:r>
            <a:r>
              <a:rPr lang="nl-NL" sz="2400" dirty="0"/>
              <a:t>- en interdisciplinair onderzoek en interprofessionele methodische benaderingen en daarmee voor vernieuwing over de grenzen van bestaande disciplines heen</a:t>
            </a:r>
          </a:p>
          <a:p>
            <a:pPr marL="0" indent="0">
              <a:buNone/>
            </a:pPr>
            <a:endParaRPr lang="nl-NL" sz="2400" dirty="0"/>
          </a:p>
          <a:p>
            <a:r>
              <a:rPr lang="nl-NL" sz="2400" dirty="0"/>
              <a:t>De </a:t>
            </a:r>
            <a:r>
              <a:rPr lang="nl-NL" sz="2400" dirty="0" err="1"/>
              <a:t>capabilitybenadering</a:t>
            </a:r>
            <a:r>
              <a:rPr lang="nl-NL" sz="2400" dirty="0"/>
              <a:t> biedt als benadering een </a:t>
            </a:r>
            <a:r>
              <a:rPr lang="nl-NL" sz="2400" b="1" i="1" dirty="0"/>
              <a:t>paraplu </a:t>
            </a:r>
            <a:r>
              <a:rPr lang="nl-NL" sz="2400" dirty="0"/>
              <a:t>waaronder verschillende disciplines kunnen samenwerken vanuit een gedeeld streven naar menselijk welzijn.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256" y="5334323"/>
            <a:ext cx="1484784" cy="14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57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260648"/>
            <a:ext cx="4906888" cy="1143000"/>
          </a:xfrm>
        </p:spPr>
        <p:txBody>
          <a:bodyPr>
            <a:normAutofit/>
          </a:bodyPr>
          <a:lstStyle/>
          <a:p>
            <a:r>
              <a:rPr lang="en-US" sz="3200" b="1" dirty="0" err="1">
                <a:solidFill>
                  <a:srgbClr val="C00000"/>
                </a:solidFill>
              </a:rPr>
              <a:t>Vervolg</a:t>
            </a:r>
            <a:r>
              <a:rPr lang="en-US" sz="3200" b="1" dirty="0">
                <a:solidFill>
                  <a:srgbClr val="C00000"/>
                </a:solidFill>
              </a:rPr>
              <a:t> 3.2.: </a:t>
            </a:r>
            <a:r>
              <a:rPr lang="en-US" sz="3200" b="1" dirty="0" err="1">
                <a:solidFill>
                  <a:srgbClr val="C00000"/>
                </a:solidFill>
              </a:rPr>
              <a:t>Theorie</a:t>
            </a:r>
            <a:r>
              <a:rPr lang="en-US" sz="3200" b="1" dirty="0">
                <a:solidFill>
                  <a:srgbClr val="C00000"/>
                </a:solidFill>
              </a:rPr>
              <a:t> </a:t>
            </a:r>
            <a:r>
              <a:rPr lang="en-US" sz="3200" b="1" dirty="0" err="1">
                <a:solidFill>
                  <a:srgbClr val="C00000"/>
                </a:solidFill>
              </a:rPr>
              <a:t>voor</a:t>
            </a:r>
            <a:br>
              <a:rPr lang="en-US" sz="3200" b="1" dirty="0">
                <a:solidFill>
                  <a:srgbClr val="C00000"/>
                </a:solidFill>
              </a:rPr>
            </a:br>
            <a:r>
              <a:rPr lang="en-US" sz="3200" b="1" dirty="0">
                <a:solidFill>
                  <a:srgbClr val="C00000"/>
                </a:solidFill>
              </a:rPr>
              <a:t>het </a:t>
            </a:r>
            <a:r>
              <a:rPr lang="en-US" sz="3200" b="1" dirty="0" err="1">
                <a:solidFill>
                  <a:srgbClr val="C00000"/>
                </a:solidFill>
              </a:rPr>
              <a:t>sociaal</a:t>
            </a:r>
            <a:r>
              <a:rPr lang="en-US" sz="3200" b="1" dirty="0">
                <a:solidFill>
                  <a:srgbClr val="C00000"/>
                </a:solidFill>
              </a:rPr>
              <a:t> </a:t>
            </a:r>
            <a:r>
              <a:rPr lang="en-US" sz="3200" b="1" dirty="0" err="1">
                <a:solidFill>
                  <a:srgbClr val="C00000"/>
                </a:solidFill>
              </a:rPr>
              <a:t>domein</a:t>
            </a:r>
            <a:endParaRPr lang="nl-NL" sz="3200" b="1" dirty="0">
              <a:solidFill>
                <a:srgbClr val="C00000"/>
              </a:solidFill>
            </a:endParaRPr>
          </a:p>
        </p:txBody>
      </p:sp>
      <p:sp>
        <p:nvSpPr>
          <p:cNvPr id="3" name="Tijdelijke aanduiding voor inhoud 2"/>
          <p:cNvSpPr>
            <a:spLocks noGrp="1"/>
          </p:cNvSpPr>
          <p:nvPr>
            <p:ph idx="1"/>
          </p:nvPr>
        </p:nvSpPr>
        <p:spPr/>
        <p:txBody>
          <a:bodyPr>
            <a:normAutofit fontScale="85000" lnSpcReduction="10000"/>
          </a:bodyPr>
          <a:lstStyle/>
          <a:p>
            <a:r>
              <a:rPr lang="nl-NL" dirty="0"/>
              <a:t>Centrale begrippen uit de </a:t>
            </a:r>
            <a:r>
              <a:rPr lang="nl-NL" dirty="0" err="1"/>
              <a:t>capabilitybenadering</a:t>
            </a:r>
            <a:r>
              <a:rPr lang="nl-NL" dirty="0"/>
              <a:t> moeten daarvoor gecombineerd worden met centrale begrippen uit de ‘body of </a:t>
            </a:r>
            <a:r>
              <a:rPr lang="nl-NL" dirty="0" err="1"/>
              <a:t>knowledge</a:t>
            </a:r>
            <a:r>
              <a:rPr lang="nl-NL" dirty="0"/>
              <a:t> </a:t>
            </a:r>
            <a:r>
              <a:rPr lang="nl-NL" dirty="0" err="1"/>
              <a:t>and</a:t>
            </a:r>
            <a:r>
              <a:rPr lang="nl-NL" dirty="0"/>
              <a:t> skills’ </a:t>
            </a:r>
          </a:p>
          <a:p>
            <a:endParaRPr lang="en-US" dirty="0"/>
          </a:p>
          <a:p>
            <a:r>
              <a:rPr lang="nl-NL" dirty="0"/>
              <a:t>Begrippen zoals emancipatie, empowerment, krachtgericht werken, presentie, zelfredzaamheid en autonomie kunnen in het sociale domein aan kracht en betekenis winnen als deze gecombineerd worden met een theoretische en empirische onderbouwing vanuit de </a:t>
            </a:r>
            <a:r>
              <a:rPr lang="nl-NL" dirty="0" err="1"/>
              <a:t>capabilitybenadering</a:t>
            </a:r>
            <a:endParaRPr lang="nl-NL" dirty="0"/>
          </a:p>
        </p:txBody>
      </p:sp>
    </p:spTree>
    <p:extLst>
      <p:ext uri="{BB962C8B-B14F-4D97-AF65-F5344CB8AC3E}">
        <p14:creationId xmlns:p14="http://schemas.microsoft.com/office/powerpoint/2010/main" val="92326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8476" y="282327"/>
            <a:ext cx="6347048" cy="1143000"/>
          </a:xfrm>
        </p:spPr>
        <p:txBody>
          <a:bodyPr>
            <a:normAutofit/>
          </a:bodyPr>
          <a:lstStyle/>
          <a:p>
            <a:r>
              <a:rPr lang="en-US" sz="3200" b="1" dirty="0">
                <a:solidFill>
                  <a:srgbClr val="C00000"/>
                </a:solidFill>
              </a:rPr>
              <a:t>3.3: Elk </a:t>
            </a:r>
            <a:r>
              <a:rPr lang="en-US" sz="3200" b="1" dirty="0" err="1">
                <a:solidFill>
                  <a:srgbClr val="C00000"/>
                </a:solidFill>
              </a:rPr>
              <a:t>mensenleven</a:t>
            </a:r>
            <a:r>
              <a:rPr lang="en-US" sz="3200" b="1" dirty="0">
                <a:solidFill>
                  <a:srgbClr val="C00000"/>
                </a:solidFill>
              </a:rPr>
              <a:t> is van </a:t>
            </a:r>
            <a:r>
              <a:rPr lang="en-US" sz="3200" b="1" dirty="0" err="1">
                <a:solidFill>
                  <a:srgbClr val="C00000"/>
                </a:solidFill>
              </a:rPr>
              <a:t>waarde</a:t>
            </a:r>
            <a:endParaRPr lang="nl-NL" sz="3200" b="1" dirty="0">
              <a:solidFill>
                <a:srgbClr val="C00000"/>
              </a:solidFill>
            </a:endParaRPr>
          </a:p>
        </p:txBody>
      </p:sp>
      <p:sp>
        <p:nvSpPr>
          <p:cNvPr id="3" name="Tijdelijke aanduiding voor inhoud 2"/>
          <p:cNvSpPr>
            <a:spLocks noGrp="1"/>
          </p:cNvSpPr>
          <p:nvPr>
            <p:ph idx="1"/>
          </p:nvPr>
        </p:nvSpPr>
        <p:spPr/>
        <p:txBody>
          <a:bodyPr/>
          <a:lstStyle/>
          <a:p>
            <a:r>
              <a:rPr lang="en-US" dirty="0" err="1"/>
              <a:t>Doelen</a:t>
            </a:r>
            <a:r>
              <a:rPr lang="en-US" dirty="0"/>
              <a:t> en </a:t>
            </a:r>
            <a:r>
              <a:rPr lang="en-US" dirty="0" err="1"/>
              <a:t>middelen</a:t>
            </a:r>
            <a:endParaRPr lang="en-US" dirty="0"/>
          </a:p>
          <a:p>
            <a:r>
              <a:rPr lang="en-US" dirty="0" err="1"/>
              <a:t>Intrinsieke</a:t>
            </a:r>
            <a:r>
              <a:rPr lang="en-US" dirty="0"/>
              <a:t> </a:t>
            </a:r>
            <a:r>
              <a:rPr lang="en-US" dirty="0" err="1"/>
              <a:t>waarden</a:t>
            </a:r>
            <a:r>
              <a:rPr lang="en-US" dirty="0"/>
              <a:t>: wat het </a:t>
            </a:r>
            <a:r>
              <a:rPr lang="en-US" dirty="0" err="1"/>
              <a:t>leven</a:t>
            </a:r>
            <a:r>
              <a:rPr lang="en-US" dirty="0"/>
              <a:t> </a:t>
            </a:r>
            <a:r>
              <a:rPr lang="en-US" dirty="0" err="1"/>
              <a:t>waardevol</a:t>
            </a:r>
            <a:r>
              <a:rPr lang="en-US" dirty="0"/>
              <a:t> </a:t>
            </a:r>
            <a:r>
              <a:rPr lang="en-US" dirty="0" err="1"/>
              <a:t>maakt</a:t>
            </a:r>
            <a:endParaRPr lang="en-US" dirty="0"/>
          </a:p>
          <a:p>
            <a:r>
              <a:rPr lang="en-US" dirty="0" err="1"/>
              <a:t>Instrumentele</a:t>
            </a:r>
            <a:r>
              <a:rPr lang="en-US" dirty="0"/>
              <a:t> </a:t>
            </a:r>
            <a:r>
              <a:rPr lang="en-US" dirty="0" err="1"/>
              <a:t>waarden</a:t>
            </a:r>
            <a:r>
              <a:rPr lang="en-US" dirty="0"/>
              <a:t>: </a:t>
            </a:r>
            <a:r>
              <a:rPr lang="en-US" dirty="0" err="1"/>
              <a:t>middel</a:t>
            </a:r>
            <a:r>
              <a:rPr lang="en-US" dirty="0"/>
              <a:t> tot </a:t>
            </a:r>
            <a:r>
              <a:rPr lang="en-US" dirty="0" err="1"/>
              <a:t>een</a:t>
            </a:r>
            <a:r>
              <a:rPr lang="en-US" dirty="0"/>
              <a:t> </a:t>
            </a:r>
            <a:r>
              <a:rPr lang="en-US" dirty="0" err="1"/>
              <a:t>waardevol</a:t>
            </a:r>
            <a:r>
              <a:rPr lang="en-US" dirty="0"/>
              <a:t> </a:t>
            </a:r>
            <a:r>
              <a:rPr lang="en-US" dirty="0" err="1"/>
              <a:t>leven</a:t>
            </a:r>
            <a:endParaRPr lang="en-US" dirty="0"/>
          </a:p>
          <a:p>
            <a:endParaRPr lang="en-US" dirty="0"/>
          </a:p>
          <a:p>
            <a:r>
              <a:rPr lang="en-US" dirty="0" err="1"/>
              <a:t>Combinatie</a:t>
            </a:r>
            <a:r>
              <a:rPr lang="en-US" dirty="0"/>
              <a:t>: </a:t>
            </a:r>
          </a:p>
          <a:p>
            <a:r>
              <a:rPr lang="en-US" dirty="0" err="1"/>
              <a:t>Intrinsieke</a:t>
            </a:r>
            <a:r>
              <a:rPr lang="en-US" dirty="0"/>
              <a:t> en </a:t>
            </a:r>
            <a:r>
              <a:rPr lang="en-US" dirty="0" err="1"/>
              <a:t>instrumentele</a:t>
            </a:r>
            <a:r>
              <a:rPr lang="en-US" dirty="0"/>
              <a:t> </a:t>
            </a:r>
            <a:r>
              <a:rPr lang="en-US" dirty="0" err="1"/>
              <a:t>waarde</a:t>
            </a:r>
            <a:endParaRPr lang="nl-N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386104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52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232522"/>
            <a:ext cx="6347048" cy="1143000"/>
          </a:xfrm>
        </p:spPr>
        <p:txBody>
          <a:bodyPr>
            <a:normAutofit/>
          </a:bodyPr>
          <a:lstStyle/>
          <a:p>
            <a:r>
              <a:rPr lang="en-US" sz="3200" b="1" dirty="0" err="1">
                <a:solidFill>
                  <a:srgbClr val="C00000"/>
                </a:solidFill>
              </a:rPr>
              <a:t>Vervolg</a:t>
            </a:r>
            <a:r>
              <a:rPr lang="en-US" sz="3200" b="1" dirty="0">
                <a:solidFill>
                  <a:srgbClr val="C00000"/>
                </a:solidFill>
              </a:rPr>
              <a:t> 3.3: </a:t>
            </a:r>
            <a:r>
              <a:rPr lang="en-US" sz="3200" b="1" dirty="0" err="1">
                <a:solidFill>
                  <a:srgbClr val="C00000"/>
                </a:solidFill>
              </a:rPr>
              <a:t>Ethisch</a:t>
            </a:r>
            <a:r>
              <a:rPr lang="en-US" sz="3200" b="1" dirty="0">
                <a:solidFill>
                  <a:srgbClr val="C00000"/>
                </a:solidFill>
              </a:rPr>
              <a:t> </a:t>
            </a:r>
            <a:r>
              <a:rPr lang="en-US" sz="3200" b="1" dirty="0" err="1">
                <a:solidFill>
                  <a:srgbClr val="C00000"/>
                </a:solidFill>
              </a:rPr>
              <a:t>individualisme</a:t>
            </a:r>
            <a:endParaRPr lang="nl-NL" sz="3200" b="1" dirty="0">
              <a:solidFill>
                <a:srgbClr val="C00000"/>
              </a:solidFill>
            </a:endParaRPr>
          </a:p>
        </p:txBody>
      </p:sp>
      <p:sp>
        <p:nvSpPr>
          <p:cNvPr id="3" name="Tijdelijke aanduiding voor inhoud 2"/>
          <p:cNvSpPr>
            <a:spLocks noGrp="1"/>
          </p:cNvSpPr>
          <p:nvPr>
            <p:ph idx="1"/>
          </p:nvPr>
        </p:nvSpPr>
        <p:spPr/>
        <p:txBody>
          <a:bodyPr/>
          <a:lstStyle/>
          <a:p>
            <a:endParaRPr lang="nl-NL" dirty="0"/>
          </a:p>
          <a:p>
            <a:r>
              <a:rPr lang="nl-NL" i="1" dirty="0"/>
              <a:t>Elk mens streeft naar of moet ondersteund  worden bij het vergroten van de fundamentele mogelijkheden om het leven zelf vorm te geven</a:t>
            </a:r>
            <a:r>
              <a:rPr lang="nl-NL"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401" y="407707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26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332656"/>
            <a:ext cx="3168352" cy="1143000"/>
          </a:xfrm>
        </p:spPr>
        <p:txBody>
          <a:bodyPr>
            <a:normAutofit/>
          </a:bodyPr>
          <a:lstStyle/>
          <a:p>
            <a:r>
              <a:rPr lang="en-US" sz="3200" b="1" dirty="0">
                <a:solidFill>
                  <a:srgbClr val="C00000"/>
                </a:solidFill>
              </a:rPr>
              <a:t>3.4: Capabilities</a:t>
            </a:r>
            <a:endParaRPr lang="nl-NL" sz="3200" b="1" dirty="0">
              <a:solidFill>
                <a:srgbClr val="C00000"/>
              </a:solidFill>
            </a:endParaRPr>
          </a:p>
        </p:txBody>
      </p:sp>
      <p:sp>
        <p:nvSpPr>
          <p:cNvPr id="3" name="Tijdelijke aanduiding voor inhoud 2"/>
          <p:cNvSpPr>
            <a:spLocks noGrp="1"/>
          </p:cNvSpPr>
          <p:nvPr>
            <p:ph idx="1"/>
          </p:nvPr>
        </p:nvSpPr>
        <p:spPr/>
        <p:txBody>
          <a:bodyPr/>
          <a:lstStyle/>
          <a:p>
            <a:r>
              <a:rPr lang="nl-NL" i="1" dirty="0"/>
              <a:t>de</a:t>
            </a:r>
            <a:r>
              <a:rPr lang="nl-NL" dirty="0"/>
              <a:t> </a:t>
            </a:r>
            <a:r>
              <a:rPr lang="nl-NL" i="1" dirty="0"/>
              <a:t>vrijheden, kansen  of  mogelijkheden die een mens heeft om het soort leven te leiden dat hij of zij wil leiden, en dat hij of zij met reden waardeert. </a:t>
            </a:r>
            <a:endParaRPr lang="nl-NL" dirty="0"/>
          </a:p>
          <a:p>
            <a:endParaRPr lang="nl-NL"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645024"/>
            <a:ext cx="3096344" cy="2191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70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38296"/>
            <a:ext cx="5698976" cy="1143000"/>
          </a:xfrm>
        </p:spPr>
        <p:txBody>
          <a:bodyPr>
            <a:normAutofit/>
          </a:bodyPr>
          <a:lstStyle/>
          <a:p>
            <a:r>
              <a:rPr lang="en-US" sz="3200" b="1" dirty="0">
                <a:solidFill>
                  <a:srgbClr val="C00000"/>
                </a:solidFill>
              </a:rPr>
              <a:t>3.4: </a:t>
            </a:r>
            <a:r>
              <a:rPr lang="en-US" sz="3200" b="1" dirty="0" err="1">
                <a:solidFill>
                  <a:srgbClr val="C00000"/>
                </a:solidFill>
              </a:rPr>
              <a:t>Functionings</a:t>
            </a:r>
            <a:r>
              <a:rPr lang="en-US" sz="3200" b="1" dirty="0">
                <a:solidFill>
                  <a:srgbClr val="C00000"/>
                </a:solidFill>
              </a:rPr>
              <a:t> / </a:t>
            </a:r>
            <a:r>
              <a:rPr lang="en-US" sz="3200" b="1" dirty="0" err="1">
                <a:solidFill>
                  <a:srgbClr val="C00000"/>
                </a:solidFill>
              </a:rPr>
              <a:t>functioneren</a:t>
            </a:r>
            <a:endParaRPr lang="nl-NL" sz="3200" b="1" dirty="0">
              <a:solidFill>
                <a:srgbClr val="C00000"/>
              </a:solidFill>
            </a:endParaRPr>
          </a:p>
        </p:txBody>
      </p:sp>
      <p:sp>
        <p:nvSpPr>
          <p:cNvPr id="3" name="Tijdelijke aanduiding voor inhoud 2"/>
          <p:cNvSpPr>
            <a:spLocks noGrp="1"/>
          </p:cNvSpPr>
          <p:nvPr>
            <p:ph idx="1"/>
          </p:nvPr>
        </p:nvSpPr>
        <p:spPr/>
        <p:txBody>
          <a:bodyPr/>
          <a:lstStyle/>
          <a:p>
            <a:r>
              <a:rPr lang="nl-NL" dirty="0"/>
              <a:t>Gaat om zaken die mensen als het ware instinctief waardevol en nastrevenswaardig achten. </a:t>
            </a:r>
          </a:p>
          <a:p>
            <a:endParaRPr lang="nl-NL" dirty="0"/>
          </a:p>
          <a:p>
            <a:r>
              <a:rPr lang="nl-NL" dirty="0"/>
              <a:t>Het is de optelsom van wat mensen willen doen of willen worden.</a:t>
            </a:r>
          </a:p>
          <a:p>
            <a:endParaRPr lang="nl-NL"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013176"/>
            <a:ext cx="7126287"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6722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790</Words>
  <Application>Microsoft Office PowerPoint</Application>
  <PresentationFormat>Diavoorstelling (4:3)</PresentationFormat>
  <Paragraphs>117</Paragraphs>
  <Slides>18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MS PGothic</vt:lpstr>
      <vt:lpstr>Arial</vt:lpstr>
      <vt:lpstr>Arial Black</vt:lpstr>
      <vt:lpstr>Calibri</vt:lpstr>
      <vt:lpstr>Wingdings</vt:lpstr>
      <vt:lpstr>Kantoorthema</vt:lpstr>
      <vt:lpstr>Grondslagen van de capabilitybenadering</vt:lpstr>
      <vt:lpstr>Paragraaf 3.1: Grondslagen</vt:lpstr>
      <vt:lpstr>Vervolg 3.1: Grondslagen</vt:lpstr>
      <vt:lpstr>3.2: CB is multidisciplinair in onderzoek en praktijk </vt:lpstr>
      <vt:lpstr>Vervolg 3.2.: Theorie voor het sociaal domein</vt:lpstr>
      <vt:lpstr>3.3: Elk mensenleven is van waarde</vt:lpstr>
      <vt:lpstr>Vervolg 3.3: Ethisch individualisme</vt:lpstr>
      <vt:lpstr>3.4: Capabilities</vt:lpstr>
      <vt:lpstr>3.4: Functionings / functioneren</vt:lpstr>
      <vt:lpstr>Vervolg 3.4: Actorschap</vt:lpstr>
      <vt:lpstr>3.6: Conversie</vt:lpstr>
      <vt:lpstr>Vervolg 3.6: Conversiefactoren</vt:lpstr>
      <vt:lpstr>3.7: Adaptieve preferenties en kritisch vermogen</vt:lpstr>
      <vt:lpstr>Vervolg 3.7: Sen versus Nussbaum</vt:lpstr>
      <vt:lpstr>PowerPoint-presentatie</vt:lpstr>
      <vt:lpstr>Vervolg 3.7: Lijst of geen lijst?</vt:lpstr>
      <vt:lpstr>3.8: de Capabilitybenadering in het sociale domein</vt:lpstr>
      <vt:lpstr>Inhoud boek “De capabilitybenadering in het  sociaal domein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Grondslagen van de Capabilitybenadering</dc:title>
  <dc:creator>Collin</dc:creator>
  <cp:lastModifiedBy>Willem Blok</cp:lastModifiedBy>
  <cp:revision>49</cp:revision>
  <dcterms:created xsi:type="dcterms:W3CDTF">2017-10-18T14:24:18Z</dcterms:created>
  <dcterms:modified xsi:type="dcterms:W3CDTF">2018-02-19T22:35:26Z</dcterms:modified>
</cp:coreProperties>
</file>