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6875" autoAdjust="0"/>
  </p:normalViewPr>
  <p:slideViewPr>
    <p:cSldViewPr snapToGrid="0">
      <p:cViewPr varScale="1">
        <p:scale>
          <a:sx n="63" d="100"/>
          <a:sy n="63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3803B-E47E-4B35-A589-A58970109F8F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7A465-5B61-492F-BC74-9EC5DC1ABB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75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7A465-5B61-492F-BC74-9EC5DC1ABB2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930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7A465-5B61-492F-BC74-9EC5DC1ABB2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11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7A465-5B61-492F-BC74-9EC5DC1ABB2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62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46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384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2631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53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0990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980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158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34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05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17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209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08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56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32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14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7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3090-C470-4F36-8645-2F9AB3F2D965}" type="datetimeFigureOut">
              <a:rPr lang="nl-NL" smtClean="0"/>
              <a:t>2-3-2018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C02B58-BF90-490A-A0D5-E1E78D788A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60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1408B7B-ECBE-459F-A2E6-792C10909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652" y="3089429"/>
            <a:ext cx="6046618" cy="1689148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AE9B08A-3462-4E74-9B3C-BF27CFF73D90}"/>
              </a:ext>
            </a:extLst>
          </p:cNvPr>
          <p:cNvSpPr txBox="1"/>
          <p:nvPr/>
        </p:nvSpPr>
        <p:spPr>
          <a:xfrm>
            <a:off x="1882066" y="1411549"/>
            <a:ext cx="8930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>
                <a:latin typeface="Cooper Black" panose="0208090404030B020404" pitchFamily="18" charset="0"/>
              </a:rPr>
              <a:t>De </a:t>
            </a:r>
            <a:r>
              <a:rPr lang="nl-NL" sz="5400" dirty="0" err="1">
                <a:latin typeface="Cooper Black" panose="0208090404030B020404" pitchFamily="18" charset="0"/>
              </a:rPr>
              <a:t>Capabilitybenadering</a:t>
            </a:r>
            <a:endParaRPr lang="nl-NL" sz="5400" dirty="0">
              <a:latin typeface="Cooper Black" panose="0208090404030B020404" pitchFamily="18" charset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F4BE38D-8852-4706-8A62-D5C65CB7BB17}"/>
              </a:ext>
            </a:extLst>
          </p:cNvPr>
          <p:cNvSpPr txBox="1"/>
          <p:nvPr/>
        </p:nvSpPr>
        <p:spPr>
          <a:xfrm>
            <a:off x="4359860" y="5446451"/>
            <a:ext cx="4687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7030A0"/>
                </a:solidFill>
                <a:latin typeface="Berlin Sans FB" panose="020E0602020502020306" pitchFamily="34" charset="0"/>
              </a:rPr>
              <a:t>Collin den Braber</a:t>
            </a:r>
          </a:p>
        </p:txBody>
      </p:sp>
    </p:spTree>
    <p:extLst>
      <p:ext uri="{BB962C8B-B14F-4D97-AF65-F5344CB8AC3E}">
        <p14:creationId xmlns:p14="http://schemas.microsoft.com/office/powerpoint/2010/main" val="290936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F11C959-AC23-4B19-925C-18660E8A63B7}"/>
              </a:ext>
            </a:extLst>
          </p:cNvPr>
          <p:cNvSpPr txBox="1"/>
          <p:nvPr/>
        </p:nvSpPr>
        <p:spPr>
          <a:xfrm>
            <a:off x="2592924" y="1487992"/>
            <a:ext cx="2974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/>
              <a:t>Een waardigheid leven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9EBE19F-B445-4DD0-B561-8D607EEAB000}"/>
              </a:ext>
            </a:extLst>
          </p:cNvPr>
          <p:cNvSpPr txBox="1"/>
          <p:nvPr/>
        </p:nvSpPr>
        <p:spPr>
          <a:xfrm>
            <a:off x="5783699" y="1704460"/>
            <a:ext cx="253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Een gelukkig leven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5B12018-4B06-42A3-A277-DB6CA9459BAB}"/>
              </a:ext>
            </a:extLst>
          </p:cNvPr>
          <p:cNvSpPr txBox="1"/>
          <p:nvPr/>
        </p:nvSpPr>
        <p:spPr>
          <a:xfrm>
            <a:off x="1811045" y="2752078"/>
            <a:ext cx="221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Een goed leven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80D990E1-7B7E-4405-8877-D23A940CF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65498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CB: bevorderen van de kwaliteit van leven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EFA3FD3-6606-4ACC-8D86-250C31CFC91C}"/>
              </a:ext>
            </a:extLst>
          </p:cNvPr>
          <p:cNvSpPr txBox="1"/>
          <p:nvPr/>
        </p:nvSpPr>
        <p:spPr>
          <a:xfrm>
            <a:off x="4606934" y="4752455"/>
            <a:ext cx="235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Een florerend leven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7081272-402F-4DEF-8A14-351649BAABEB}"/>
              </a:ext>
            </a:extLst>
          </p:cNvPr>
          <p:cNvSpPr txBox="1"/>
          <p:nvPr/>
        </p:nvSpPr>
        <p:spPr>
          <a:xfrm>
            <a:off x="8248964" y="2115485"/>
            <a:ext cx="268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Een waardevol leven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977591C2-9AA0-4455-965F-C0F6D439444A}"/>
              </a:ext>
            </a:extLst>
          </p:cNvPr>
          <p:cNvSpPr txBox="1"/>
          <p:nvPr/>
        </p:nvSpPr>
        <p:spPr>
          <a:xfrm>
            <a:off x="3179968" y="5610788"/>
            <a:ext cx="641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7030A0"/>
                </a:solidFill>
              </a:rPr>
              <a:t>Het leven leiden dat jij als individueel mens wilt leiden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4C06EB6-2BBF-4CCA-83D9-413070DD3CF2}"/>
              </a:ext>
            </a:extLst>
          </p:cNvPr>
          <p:cNvSpPr txBox="1"/>
          <p:nvPr/>
        </p:nvSpPr>
        <p:spPr>
          <a:xfrm>
            <a:off x="8123067" y="3327309"/>
            <a:ext cx="3381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Een leven gekenmerkt door een hoge mate van welbevinden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894D794-E48A-4436-8E3B-A5C3776AE7AD}"/>
              </a:ext>
            </a:extLst>
          </p:cNvPr>
          <p:cNvSpPr txBox="1"/>
          <p:nvPr/>
        </p:nvSpPr>
        <p:spPr>
          <a:xfrm>
            <a:off x="1455938" y="4065973"/>
            <a:ext cx="234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Een gezond leven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FE16134E-DC8E-466E-80F2-104C69543E24}"/>
              </a:ext>
            </a:extLst>
          </p:cNvPr>
          <p:cNvSpPr txBox="1"/>
          <p:nvPr/>
        </p:nvSpPr>
        <p:spPr>
          <a:xfrm>
            <a:off x="9151254" y="4614787"/>
            <a:ext cx="213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Zelfontplooiing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DD448E17-CFC3-477A-87FA-D65F2C8F2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142" y="2451950"/>
            <a:ext cx="2757069" cy="181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4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9EA294ED-A5F4-45F9-AAA7-3AE0F48A6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048" y="625876"/>
            <a:ext cx="1762125" cy="2590800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35D9A00C-03B3-4DC0-B589-84B539D1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6224" y="197528"/>
            <a:ext cx="2057539" cy="799730"/>
          </a:xfrm>
        </p:spPr>
        <p:txBody>
          <a:bodyPr/>
          <a:lstStyle/>
          <a:p>
            <a:r>
              <a:rPr lang="nl-NL" b="1" dirty="0"/>
              <a:t>Vrijheid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B677CF1-475A-435C-B5E8-CC1254CEDFB9}"/>
              </a:ext>
            </a:extLst>
          </p:cNvPr>
          <p:cNvSpPr txBox="1"/>
          <p:nvPr/>
        </p:nvSpPr>
        <p:spPr>
          <a:xfrm>
            <a:off x="5222175" y="1168176"/>
            <a:ext cx="3266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Negatieve vrijheid = (</a:t>
            </a:r>
            <a:r>
              <a:rPr lang="nl-NL" b="1" dirty="0" err="1">
                <a:solidFill>
                  <a:srgbClr val="0070C0"/>
                </a:solidFill>
              </a:rPr>
              <a:t>freedom</a:t>
            </a:r>
            <a:r>
              <a:rPr lang="nl-NL" b="1" dirty="0">
                <a:solidFill>
                  <a:srgbClr val="0070C0"/>
                </a:solidFill>
              </a:rPr>
              <a:t> </a:t>
            </a:r>
            <a:r>
              <a:rPr lang="nl-NL" b="1" dirty="0" err="1">
                <a:solidFill>
                  <a:srgbClr val="0070C0"/>
                </a:solidFill>
              </a:rPr>
              <a:t>from</a:t>
            </a:r>
            <a:r>
              <a:rPr lang="nl-NL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5107253D-CC59-488E-85C0-A99CF28E1AFD}"/>
              </a:ext>
            </a:extLst>
          </p:cNvPr>
          <p:cNvSpPr txBox="1"/>
          <p:nvPr/>
        </p:nvSpPr>
        <p:spPr>
          <a:xfrm>
            <a:off x="7674515" y="2192485"/>
            <a:ext cx="2254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Positieve vrijheid (</a:t>
            </a:r>
            <a:r>
              <a:rPr lang="nl-NL" b="1" dirty="0" err="1">
                <a:solidFill>
                  <a:srgbClr val="0070C0"/>
                </a:solidFill>
              </a:rPr>
              <a:t>freedom</a:t>
            </a:r>
            <a:r>
              <a:rPr lang="nl-NL" b="1" dirty="0">
                <a:solidFill>
                  <a:srgbClr val="0070C0"/>
                </a:solidFill>
              </a:rPr>
              <a:t> </a:t>
            </a:r>
            <a:r>
              <a:rPr lang="nl-NL" b="1" dirty="0" err="1">
                <a:solidFill>
                  <a:srgbClr val="0070C0"/>
                </a:solidFill>
              </a:rPr>
              <a:t>to</a:t>
            </a:r>
            <a:r>
              <a:rPr lang="nl-NL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04086455-0AF8-4EAA-810E-AE2786A6DC0D}"/>
              </a:ext>
            </a:extLst>
          </p:cNvPr>
          <p:cNvSpPr txBox="1"/>
          <p:nvPr/>
        </p:nvSpPr>
        <p:spPr>
          <a:xfrm>
            <a:off x="5222175" y="3216260"/>
            <a:ext cx="603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Vrijheid in verbondenheid (</a:t>
            </a:r>
            <a:r>
              <a:rPr lang="nl-NL" b="1" dirty="0" err="1">
                <a:solidFill>
                  <a:srgbClr val="0070C0"/>
                </a:solidFill>
              </a:rPr>
              <a:t>others</a:t>
            </a:r>
            <a:r>
              <a:rPr lang="nl-NL" b="1" dirty="0">
                <a:solidFill>
                  <a:srgbClr val="0070C0"/>
                </a:solidFill>
              </a:rPr>
              <a:t> / society / </a:t>
            </a:r>
            <a:r>
              <a:rPr lang="nl-NL" b="1" dirty="0" err="1">
                <a:solidFill>
                  <a:srgbClr val="0070C0"/>
                </a:solidFill>
              </a:rPr>
              <a:t>solidarity</a:t>
            </a:r>
            <a:r>
              <a:rPr lang="nl-NL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B3AB571-87B8-46F2-8ADA-FC5F5F46F4CA}"/>
              </a:ext>
            </a:extLst>
          </p:cNvPr>
          <p:cNvSpPr txBox="1"/>
          <p:nvPr/>
        </p:nvSpPr>
        <p:spPr>
          <a:xfrm>
            <a:off x="5222175" y="5080519"/>
            <a:ext cx="323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Democratische rechtstaat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B1E1327-1D8F-4984-AFF8-02045F3DE832}"/>
              </a:ext>
            </a:extLst>
          </p:cNvPr>
          <p:cNvSpPr txBox="1"/>
          <p:nvPr/>
        </p:nvSpPr>
        <p:spPr>
          <a:xfrm>
            <a:off x="7205843" y="4351539"/>
            <a:ext cx="29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70C0"/>
                </a:solidFill>
              </a:rPr>
              <a:t>Publieke debat / dialoog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9EEFB60B-60AB-4944-9089-A32D694D2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048" y="3733292"/>
            <a:ext cx="1762125" cy="2438169"/>
          </a:xfrm>
          <a:prstGeom prst="rect">
            <a:avLst/>
          </a:prstGeom>
        </p:spPr>
      </p:pic>
      <p:sp>
        <p:nvSpPr>
          <p:cNvPr id="14" name="Rechthoek 13">
            <a:extLst>
              <a:ext uri="{FF2B5EF4-FFF2-40B4-BE49-F238E27FC236}">
                <a16:creationId xmlns:a16="http://schemas.microsoft.com/office/drawing/2014/main" id="{A3712BCA-6DEF-4081-A839-32AE992BD949}"/>
              </a:ext>
            </a:extLst>
          </p:cNvPr>
          <p:cNvSpPr/>
          <p:nvPr/>
        </p:nvSpPr>
        <p:spPr>
          <a:xfrm>
            <a:off x="2201333" y="6169147"/>
            <a:ext cx="9753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The success of a society is to be evaluated primarily by the freedoms that members of the society enjoy (Sen)</a:t>
            </a:r>
            <a:endParaRPr lang="nl-NL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5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D479271-AA8A-4B90-B554-12195F62E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3097" y="1234698"/>
            <a:ext cx="4085806" cy="932769"/>
          </a:xfrm>
          <a:prstGeom prst="rect">
            <a:avLst/>
          </a:prstGeom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CA183E54-6504-4D92-97B4-0A31CA6C2631}"/>
              </a:ext>
            </a:extLst>
          </p:cNvPr>
          <p:cNvSpPr/>
          <p:nvPr/>
        </p:nvSpPr>
        <p:spPr>
          <a:xfrm>
            <a:off x="1603022" y="3425461"/>
            <a:ext cx="2788355" cy="10724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Vrijheid kansen mogelijkheden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396BB0F2-4905-4370-9625-A34E0F8BDFD2}"/>
              </a:ext>
            </a:extLst>
          </p:cNvPr>
          <p:cNvSpPr/>
          <p:nvPr/>
        </p:nvSpPr>
        <p:spPr>
          <a:xfrm>
            <a:off x="7461956" y="3381022"/>
            <a:ext cx="3330223" cy="10724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Dat wat mensen graag willen zijn en doen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49EAB961-C341-4C16-94AB-F827580CC5ED}"/>
              </a:ext>
            </a:extLst>
          </p:cNvPr>
          <p:cNvSpPr/>
          <p:nvPr/>
        </p:nvSpPr>
        <p:spPr>
          <a:xfrm>
            <a:off x="4267201" y="5181600"/>
            <a:ext cx="4085806" cy="1072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Middelen, </a:t>
            </a:r>
          </a:p>
          <a:p>
            <a:pPr algn="ctr"/>
            <a:r>
              <a:rPr lang="nl-NL" dirty="0"/>
              <a:t>de persoonlijke, </a:t>
            </a:r>
          </a:p>
          <a:p>
            <a:pPr algn="ctr"/>
            <a:r>
              <a:rPr lang="nl-NL" dirty="0"/>
              <a:t>sociale- en fysieke context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17D8BC38-F349-445D-9049-50B5CB47BC15}"/>
              </a:ext>
            </a:extLst>
          </p:cNvPr>
          <p:cNvCxnSpPr/>
          <p:nvPr/>
        </p:nvCxnSpPr>
        <p:spPr>
          <a:xfrm flipH="1">
            <a:off x="4019617" y="2360095"/>
            <a:ext cx="597539" cy="924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D01927E4-03BE-4DB9-9BE9-A4F5ADA48CCC}"/>
              </a:ext>
            </a:extLst>
          </p:cNvPr>
          <p:cNvCxnSpPr/>
          <p:nvPr/>
        </p:nvCxnSpPr>
        <p:spPr>
          <a:xfrm>
            <a:off x="7687732" y="2460978"/>
            <a:ext cx="428979" cy="681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CDE87BFF-ED01-49D7-B11E-F2873981F0CD}"/>
              </a:ext>
            </a:extLst>
          </p:cNvPr>
          <p:cNvCxnSpPr/>
          <p:nvPr/>
        </p:nvCxnSpPr>
        <p:spPr>
          <a:xfrm>
            <a:off x="4786489" y="3917244"/>
            <a:ext cx="2336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D9CAE0F4-0C75-4C00-97A6-8C62342CFC1E}"/>
              </a:ext>
            </a:extLst>
          </p:cNvPr>
          <p:cNvCxnSpPr>
            <a:cxnSpLocks/>
          </p:cNvCxnSpPr>
          <p:nvPr/>
        </p:nvCxnSpPr>
        <p:spPr>
          <a:xfrm flipV="1">
            <a:off x="7574844" y="4594578"/>
            <a:ext cx="541867" cy="733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D20E4EFB-0642-4709-8A66-4ECFAAA17F5B}"/>
              </a:ext>
            </a:extLst>
          </p:cNvPr>
          <p:cNvCxnSpPr/>
          <p:nvPr/>
        </p:nvCxnSpPr>
        <p:spPr>
          <a:xfrm flipH="1" flipV="1">
            <a:off x="3929306" y="4605867"/>
            <a:ext cx="541093" cy="722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19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8DE7274-F1C1-43DA-9CF3-D45202EF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338668"/>
            <a:ext cx="8911687" cy="1253066"/>
          </a:xfrm>
        </p:spPr>
        <p:txBody>
          <a:bodyPr>
            <a:normAutofit/>
          </a:bodyPr>
          <a:lstStyle/>
          <a:p>
            <a:r>
              <a:rPr lang="nl-NL" dirty="0"/>
              <a:t>Kwaliteit van leven: </a:t>
            </a:r>
            <a:br>
              <a:rPr lang="nl-NL" dirty="0"/>
            </a:br>
            <a:r>
              <a:rPr lang="nl-NL" dirty="0"/>
              <a:t>Centrale </a:t>
            </a:r>
            <a:r>
              <a:rPr lang="nl-NL" dirty="0" err="1"/>
              <a:t>capabilities</a:t>
            </a:r>
            <a:r>
              <a:rPr lang="nl-NL" dirty="0"/>
              <a:t>: lijst of geen lijst?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A42972-0B05-4615-AD87-B88B96947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720419"/>
            <a:ext cx="4342892" cy="576262"/>
          </a:xfrm>
        </p:spPr>
        <p:txBody>
          <a:bodyPr/>
          <a:lstStyle/>
          <a:p>
            <a:r>
              <a:rPr lang="nl-NL" dirty="0"/>
              <a:t>Geen lijst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A81BD21-0EA8-47AD-8A33-8F20570AC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08590" y="2884290"/>
            <a:ext cx="4342893" cy="3076243"/>
          </a:xfrm>
        </p:spPr>
        <p:txBody>
          <a:bodyPr/>
          <a:lstStyle/>
          <a:p>
            <a:r>
              <a:rPr lang="nl-NL" dirty="0"/>
              <a:t>Mensen definiëren zelf met elkaar de kwaliteit van leven</a:t>
            </a:r>
          </a:p>
          <a:p>
            <a:endParaRPr lang="nl-NL" dirty="0"/>
          </a:p>
          <a:p>
            <a:r>
              <a:rPr lang="nl-NL" dirty="0"/>
              <a:t>Het gaat er alleen om de mogelijkheden te creëren waardoor mensen de in de gelegenheid worden gesteld om de kwaliteit van leven te definiëren en realiseren</a:t>
            </a:r>
          </a:p>
          <a:p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7D91D8A4-923E-4FA2-A7A3-955F19379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6957" y="1780605"/>
            <a:ext cx="3999001" cy="576262"/>
          </a:xfrm>
        </p:spPr>
        <p:txBody>
          <a:bodyPr/>
          <a:lstStyle/>
          <a:p>
            <a:r>
              <a:rPr lang="nl-NL" dirty="0" err="1"/>
              <a:t>Sen’s</a:t>
            </a:r>
            <a:r>
              <a:rPr lang="nl-NL" dirty="0"/>
              <a:t> individuele vrijheden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9D43B468-1CF0-4B80-B77A-6B91611E0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914683"/>
            <a:ext cx="4338674" cy="2684606"/>
          </a:xfrm>
        </p:spPr>
        <p:txBody>
          <a:bodyPr/>
          <a:lstStyle/>
          <a:p>
            <a:r>
              <a:rPr lang="nl-NL" dirty="0"/>
              <a:t>Politieke vrijheden</a:t>
            </a:r>
          </a:p>
          <a:p>
            <a:r>
              <a:rPr lang="nl-NL" dirty="0"/>
              <a:t>Economische faciliteiten</a:t>
            </a:r>
          </a:p>
          <a:p>
            <a:r>
              <a:rPr lang="nl-NL" dirty="0"/>
              <a:t>Sociale voorzieningen</a:t>
            </a:r>
          </a:p>
          <a:p>
            <a:r>
              <a:rPr lang="nl-NL" dirty="0"/>
              <a:t>Transparantie, openheid en veiligheid</a:t>
            </a:r>
          </a:p>
          <a:p>
            <a:r>
              <a:rPr lang="nl-NL" dirty="0"/>
              <a:t>Bescherming en sociale zekerheid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5733511-0FB4-46A6-B781-C442DE68B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454" y="1686553"/>
            <a:ext cx="1477357" cy="92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8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8DE7274-F1C1-43DA-9CF3-D45202EF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338668"/>
            <a:ext cx="8911687" cy="1253066"/>
          </a:xfrm>
        </p:spPr>
        <p:txBody>
          <a:bodyPr>
            <a:normAutofit/>
          </a:bodyPr>
          <a:lstStyle/>
          <a:p>
            <a:r>
              <a:rPr lang="nl-NL" dirty="0"/>
              <a:t>Kwaliteit van leven</a:t>
            </a:r>
            <a:br>
              <a:rPr lang="nl-NL" dirty="0"/>
            </a:br>
            <a:r>
              <a:rPr lang="nl-NL" dirty="0"/>
              <a:t>Centrale </a:t>
            </a:r>
            <a:r>
              <a:rPr lang="nl-NL" dirty="0" err="1"/>
              <a:t>capabilities</a:t>
            </a:r>
            <a:r>
              <a:rPr lang="nl-NL" dirty="0"/>
              <a:t>: lijst of geen lijst?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5A42972-0B05-4615-AD87-B88B96947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720419"/>
            <a:ext cx="4342892" cy="576262"/>
          </a:xfrm>
        </p:spPr>
        <p:txBody>
          <a:bodyPr/>
          <a:lstStyle/>
          <a:p>
            <a:r>
              <a:rPr lang="nl-NL" dirty="0"/>
              <a:t>Wel lijst 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A81BD21-0EA8-47AD-8A33-8F20570AC3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nl-NL" sz="2400" dirty="0"/>
              <a:t>Er worden universele / centrale / essentiële </a:t>
            </a:r>
            <a:r>
              <a:rPr lang="nl-NL" sz="2400" dirty="0" err="1"/>
              <a:t>drempelwaardenvoor</a:t>
            </a:r>
            <a:r>
              <a:rPr lang="nl-NL" sz="2400" dirty="0"/>
              <a:t> de kwaliteit van leven geformuleerd </a:t>
            </a:r>
          </a:p>
          <a:p>
            <a:endParaRPr lang="nl-NL" sz="2400" dirty="0"/>
          </a:p>
          <a:p>
            <a:r>
              <a:rPr lang="nl-NL" sz="2400" dirty="0"/>
              <a:t>Drempelwaarden kunnen binnen de context ingevuld worden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7D91D8A4-923E-4FA2-A7A3-955F19379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66957" y="1780605"/>
            <a:ext cx="3999001" cy="576262"/>
          </a:xfrm>
        </p:spPr>
        <p:txBody>
          <a:bodyPr/>
          <a:lstStyle/>
          <a:p>
            <a:r>
              <a:rPr lang="nl-NL" dirty="0" err="1"/>
              <a:t>Nussbaum</a:t>
            </a:r>
            <a:r>
              <a:rPr lang="nl-NL" dirty="0"/>
              <a:t> 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9D43B468-1CF0-4B80-B77A-6B91611E0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2443951"/>
          </a:xfrm>
        </p:spPr>
        <p:txBody>
          <a:bodyPr>
            <a:normAutofit fontScale="25000" lnSpcReduction="20000"/>
          </a:bodyPr>
          <a:lstStyle/>
          <a:p>
            <a:r>
              <a:rPr lang="nl-NL" sz="7200" dirty="0"/>
              <a:t>Leven</a:t>
            </a:r>
          </a:p>
          <a:p>
            <a:r>
              <a:rPr lang="nl-NL" sz="7200" dirty="0"/>
              <a:t>Lichamelijke gezondheid</a:t>
            </a:r>
          </a:p>
          <a:p>
            <a:r>
              <a:rPr lang="nl-NL" sz="7200" dirty="0"/>
              <a:t>Lichamelijke onschendbaarheid</a:t>
            </a:r>
          </a:p>
          <a:p>
            <a:r>
              <a:rPr lang="nl-NL" sz="7200" dirty="0"/>
              <a:t>Zintuigelijke waarneming, verbeeldingskracht en denken</a:t>
            </a:r>
          </a:p>
          <a:p>
            <a:r>
              <a:rPr lang="nl-NL" sz="7200" dirty="0"/>
              <a:t>Gevoelens</a:t>
            </a:r>
          </a:p>
          <a:p>
            <a:r>
              <a:rPr lang="nl-NL" sz="7200" dirty="0"/>
              <a:t>Praktische rede</a:t>
            </a:r>
          </a:p>
          <a:p>
            <a:r>
              <a:rPr lang="nl-NL" sz="7200" dirty="0"/>
              <a:t>Sociale banden</a:t>
            </a:r>
          </a:p>
          <a:p>
            <a:r>
              <a:rPr lang="nl-NL" sz="7200" dirty="0"/>
              <a:t>Natuur</a:t>
            </a:r>
          </a:p>
          <a:p>
            <a:r>
              <a:rPr lang="nl-NL" sz="7200" dirty="0"/>
              <a:t>Spel</a:t>
            </a:r>
          </a:p>
          <a:p>
            <a:r>
              <a:rPr lang="nl-NL" sz="7200" dirty="0"/>
              <a:t>Vormgeving eigen omgeving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62159B67-3A80-4DB9-95F9-42C6FEEB8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6294" y="1591734"/>
            <a:ext cx="1682896" cy="105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2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29FCEF5-8171-407F-8831-9071F63124A5}"/>
              </a:ext>
            </a:extLst>
          </p:cNvPr>
          <p:cNvSpPr txBox="1"/>
          <p:nvPr/>
        </p:nvSpPr>
        <p:spPr>
          <a:xfrm>
            <a:off x="790221" y="2291561"/>
            <a:ext cx="3973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Persoonlijke, sociale en </a:t>
            </a:r>
            <a:r>
              <a:rPr lang="nl-NL" dirty="0" err="1"/>
              <a:t>omgevings</a:t>
            </a:r>
            <a:r>
              <a:rPr lang="nl-NL" dirty="0"/>
              <a:t>  (conversie) factoren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AD09EA4-AA5E-495C-9781-AC8D5A7FBB3D}"/>
              </a:ext>
            </a:extLst>
          </p:cNvPr>
          <p:cNvSpPr txBox="1"/>
          <p:nvPr/>
        </p:nvSpPr>
        <p:spPr>
          <a:xfrm>
            <a:off x="3859918" y="1179184"/>
            <a:ext cx="330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Ethisch individualisme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5D28D01-9FD9-458F-A6D2-64ED2D0C0B57}"/>
              </a:ext>
            </a:extLst>
          </p:cNvPr>
          <p:cNvSpPr txBox="1"/>
          <p:nvPr/>
        </p:nvSpPr>
        <p:spPr>
          <a:xfrm>
            <a:off x="8082843" y="1388366"/>
            <a:ext cx="2822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Agency / </a:t>
            </a:r>
            <a:r>
              <a:rPr lang="nl-NL" dirty="0" err="1"/>
              <a:t>actorschap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E293A88-EFC0-40B7-A867-827788BC34A3}"/>
              </a:ext>
            </a:extLst>
          </p:cNvPr>
          <p:cNvSpPr txBox="1"/>
          <p:nvPr/>
        </p:nvSpPr>
        <p:spPr>
          <a:xfrm>
            <a:off x="8477956" y="3059668"/>
            <a:ext cx="314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Adaptieve preferenties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19674F6E-F8C0-4FFD-AA96-4CDFB9C89947}"/>
              </a:ext>
            </a:extLst>
          </p:cNvPr>
          <p:cNvSpPr txBox="1"/>
          <p:nvPr/>
        </p:nvSpPr>
        <p:spPr>
          <a:xfrm>
            <a:off x="1727201" y="5138045"/>
            <a:ext cx="5046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Diversiteit / meervoudigheid van waarden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474FFCE-6591-4F0A-8E21-0106FA664B42}"/>
              </a:ext>
            </a:extLst>
          </p:cNvPr>
          <p:cNvSpPr txBox="1"/>
          <p:nvPr/>
        </p:nvSpPr>
        <p:spPr>
          <a:xfrm>
            <a:off x="7840132" y="4462817"/>
            <a:ext cx="330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Theorie of benadering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5A6102B-1646-41BB-A2C4-F774CB41B22D}"/>
              </a:ext>
            </a:extLst>
          </p:cNvPr>
          <p:cNvSpPr txBox="1"/>
          <p:nvPr/>
        </p:nvSpPr>
        <p:spPr>
          <a:xfrm>
            <a:off x="1001886" y="3997537"/>
            <a:ext cx="3550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Ressources / hulpmiddelen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0DD26CE-3200-490A-8FF4-D5E05D07D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222374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19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70021-EEF1-4207-A12B-22E2D9D9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1939" y="1889247"/>
            <a:ext cx="3414337" cy="996346"/>
          </a:xfrm>
        </p:spPr>
        <p:txBody>
          <a:bodyPr/>
          <a:lstStyle/>
          <a:p>
            <a:r>
              <a:rPr lang="nl-NL" b="1" dirty="0">
                <a:solidFill>
                  <a:schemeClr val="accent6"/>
                </a:solidFill>
              </a:rPr>
              <a:t>Meer weten?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B203C4C-90F3-4E20-891D-5C1289F2A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379" y="1844895"/>
            <a:ext cx="1961294" cy="254317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26047BB-2D1B-483D-B984-8054167C33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256" y="3972407"/>
            <a:ext cx="1743075" cy="261937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5EB57568-C94A-4D09-BAE9-15A02213C9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9744" y="3959687"/>
            <a:ext cx="1685925" cy="273391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58E4FAB6-C89A-4340-AD5A-1C79780BBD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2544" y="1447919"/>
            <a:ext cx="2143125" cy="214312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D535C6A-3260-4D58-B832-B12041B6F1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7357" y="3959687"/>
            <a:ext cx="1762125" cy="2590800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5878ADA9-EB58-4B85-A8B5-9784D8F771C4}"/>
              </a:ext>
            </a:extLst>
          </p:cNvPr>
          <p:cNvSpPr/>
          <p:nvPr/>
        </p:nvSpPr>
        <p:spPr>
          <a:xfrm>
            <a:off x="1944378" y="4768769"/>
            <a:ext cx="1961293" cy="1781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Bauhaus 93" panose="04030905020B02020C02" pitchFamily="82" charset="0"/>
              </a:rPr>
              <a:t>CA-SD </a:t>
            </a:r>
          </a:p>
          <a:p>
            <a:pPr algn="ctr"/>
            <a:r>
              <a:rPr lang="nl-NL" sz="2400" dirty="0">
                <a:latin typeface="Bauhaus 93" panose="04030905020B02020C02" pitchFamily="82" charset="0"/>
              </a:rPr>
              <a:t>CB-SD</a:t>
            </a:r>
          </a:p>
        </p:txBody>
      </p:sp>
    </p:spTree>
    <p:extLst>
      <p:ext uri="{BB962C8B-B14F-4D97-AF65-F5344CB8AC3E}">
        <p14:creationId xmlns:p14="http://schemas.microsoft.com/office/powerpoint/2010/main" val="155320736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</TotalTime>
  <Words>264</Words>
  <Application>Microsoft Office PowerPoint</Application>
  <PresentationFormat>Breedbeeld</PresentationFormat>
  <Paragraphs>64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6" baseType="lpstr">
      <vt:lpstr>Arial</vt:lpstr>
      <vt:lpstr>Bauhaus 93</vt:lpstr>
      <vt:lpstr>Berlin Sans FB</vt:lpstr>
      <vt:lpstr>Calibri</vt:lpstr>
      <vt:lpstr>Century Gothic</vt:lpstr>
      <vt:lpstr>Cooper Black</vt:lpstr>
      <vt:lpstr>Wingdings 3</vt:lpstr>
      <vt:lpstr>Sliert</vt:lpstr>
      <vt:lpstr>PowerPoint-presentatie</vt:lpstr>
      <vt:lpstr>CB: bevorderen van de kwaliteit van leven</vt:lpstr>
      <vt:lpstr>Vrijheid</vt:lpstr>
      <vt:lpstr>PowerPoint-presentatie</vt:lpstr>
      <vt:lpstr>Kwaliteit van leven:  Centrale capabilities: lijst of geen lijst?</vt:lpstr>
      <vt:lpstr>Kwaliteit van leven Centrale capabilities: lijst of geen lijst?</vt:lpstr>
      <vt:lpstr>PowerPoint-presentatie</vt:lpstr>
      <vt:lpstr>Meer weten?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Collin den Braber</dc:creator>
  <cp:lastModifiedBy>Willem Blok</cp:lastModifiedBy>
  <cp:revision>31</cp:revision>
  <dcterms:created xsi:type="dcterms:W3CDTF">2018-03-01T08:08:32Z</dcterms:created>
  <dcterms:modified xsi:type="dcterms:W3CDTF">2018-03-02T09:46:28Z</dcterms:modified>
</cp:coreProperties>
</file>